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458" r:id="rId6"/>
    <p:sldMasterId id="2147485462" r:id="rId7"/>
    <p:sldMasterId id="2147485466" r:id="rId8"/>
  </p:sldMasterIdLst>
  <p:notesMasterIdLst>
    <p:notesMasterId r:id="rId20"/>
  </p:notesMasterIdLst>
  <p:handoutMasterIdLst>
    <p:handoutMasterId r:id="rId21"/>
  </p:handoutMasterIdLst>
  <p:sldIdLst>
    <p:sldId id="1369" r:id="rId9"/>
    <p:sldId id="1387" r:id="rId10"/>
    <p:sldId id="1378" r:id="rId11"/>
    <p:sldId id="1373" r:id="rId12"/>
    <p:sldId id="1388" r:id="rId13"/>
    <p:sldId id="1380" r:id="rId14"/>
    <p:sldId id="1376" r:id="rId15"/>
    <p:sldId id="1390" r:id="rId16"/>
    <p:sldId id="1391" r:id="rId17"/>
    <p:sldId id="1393" r:id="rId18"/>
    <p:sldId id="1392" r:id="rId19"/>
  </p:sldIdLst>
  <p:sldSz cx="8961438" cy="6721475"/>
  <p:notesSz cx="6794500" cy="9906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 Laurent" initials="WL" lastIdx="30" clrIdx="0">
    <p:extLst>
      <p:ext uri="{19B8F6BF-5375-455C-9EA6-DF929625EA0E}">
        <p15:presenceInfo xmlns:p15="http://schemas.microsoft.com/office/powerpoint/2012/main" userId="WALKER Laurent" providerId="None"/>
      </p:ext>
    </p:extLst>
  </p:cmAuthor>
  <p:cmAuthor id="2" name="Alexandre BARZASI" initials="AB" lastIdx="4" clrIdx="1">
    <p:extLst>
      <p:ext uri="{19B8F6BF-5375-455C-9EA6-DF929625EA0E}">
        <p15:presenceInfo xmlns:p15="http://schemas.microsoft.com/office/powerpoint/2012/main" userId="Alexandre BARZA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CC3300"/>
    <a:srgbClr val="FFCC33"/>
    <a:srgbClr val="2DC8FF"/>
    <a:srgbClr val="FEE6E6"/>
    <a:srgbClr val="FC7404"/>
    <a:srgbClr val="FF99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1374" y="1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36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210022"/>
            <a:ext cx="2854325" cy="5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defTabSz="915988">
              <a:defRPr smtClean="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0627" y="10210022"/>
            <a:ext cx="2854325" cy="5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6" tIns="45923" rIns="91846" bIns="45923" numCol="1" anchor="b" anchorCtr="0" compatLnSpc="1">
            <a:prstTxWarp prst="textNoShape">
              <a:avLst/>
            </a:prstTxWarp>
          </a:bodyPr>
          <a:lstStyle>
            <a:lvl1pPr algn="r" defTabSz="915988">
              <a:defRPr smtClean="0">
                <a:ea typeface="SimSun" pitchFamily="2" charset="-122"/>
              </a:defRPr>
            </a:lvl1pPr>
          </a:lstStyle>
          <a:p>
            <a:pPr>
              <a:defRPr/>
            </a:pPr>
            <a:fld id="{60B1AE8C-AE75-45FB-A9F1-4F68E485EC59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290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95300" y="622300"/>
            <a:ext cx="5811838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50863" y="5323525"/>
            <a:ext cx="5789612" cy="122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064251" y="9527044"/>
            <a:ext cx="538163" cy="1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5988">
              <a:defRPr smtClean="0"/>
            </a:lvl1pPr>
          </a:lstStyle>
          <a:p>
            <a:pPr>
              <a:defRPr/>
            </a:pPr>
            <a:fld id="{130C8712-AA4E-4B5B-AC66-1DB04C3B08BD}" type="slidenum">
              <a:rPr lang="ja-JP" altLang="en-US"/>
              <a:pPr>
                <a:defRPr/>
              </a:pPr>
              <a:t>‹N°›</a:t>
            </a:fld>
            <a:endParaRPr lang="en-US" altLang="ja-JP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303963" y="110841"/>
            <a:ext cx="298450" cy="1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467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-112713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6863" indent="-177800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3863" indent="-122238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39750" indent="-111125" algn="l" defTabSz="89217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274" algn="l" defTabSz="91410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327" algn="l" defTabSz="91410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382" algn="l" defTabSz="91410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437" algn="l" defTabSz="91410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50863" y="5323525"/>
            <a:ext cx="5789612" cy="24622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C8712-AA4E-4B5B-AC66-1DB04C3B08BD}" type="slidenum">
              <a:rPr lang="ja-JP" altLang="en-US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57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236483" y="3943682"/>
            <a:ext cx="8488473" cy="222510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210" tIns="33606" rIns="67210" bIns="33606" anchor="ctr"/>
          <a:lstStyle/>
          <a:p>
            <a:endParaRPr lang="fr-FR" sz="1400" b="0">
              <a:solidFill>
                <a:schemeClr val="tx1"/>
              </a:solidFill>
            </a:endParaRPr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236485" y="235222"/>
            <a:ext cx="8488473" cy="366489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202" tIns="33602" rIns="67202" bIns="33602" anchor="ctr"/>
          <a:lstStyle/>
          <a:p>
            <a:endParaRPr lang="fr-FR" sz="1400" b="0">
              <a:solidFill>
                <a:schemeClr val="tx1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36484" y="236500"/>
            <a:ext cx="8488473" cy="36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358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cap="all" baseline="0">
                <a:latin typeface="+mn-lt"/>
              </a:defRPr>
            </a:lvl1pPr>
          </a:lstStyle>
          <a:p>
            <a:pPr lvl="0"/>
            <a:r>
              <a:rPr lang="fr-FR" dirty="0"/>
              <a:t>PROJECT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240758" y="235222"/>
            <a:ext cx="44799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kern="0" dirty="0" err="1">
                <a:solidFill>
                  <a:schemeClr val="tx1"/>
                </a:solidFill>
              </a:rPr>
              <a:t>Déploiement</a:t>
            </a:r>
            <a:r>
              <a:rPr lang="en-US" altLang="ja-JP" sz="2000" b="1" kern="0" baseline="0" dirty="0">
                <a:solidFill>
                  <a:schemeClr val="tx1"/>
                </a:solidFill>
              </a:rPr>
              <a:t> DFM Web</a:t>
            </a:r>
            <a:endParaRPr lang="ja-JP" altLang="en-US" sz="2000" b="1" kern="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>
            <a:grpSpLocks noChangeAspect="1"/>
          </p:cNvGrpSpPr>
          <p:nvPr userDrawn="1"/>
        </p:nvGrpSpPr>
        <p:grpSpPr>
          <a:xfrm>
            <a:off x="6609203" y="6372994"/>
            <a:ext cx="2116875" cy="221387"/>
            <a:chOff x="7712075" y="4803775"/>
            <a:chExt cx="1214438" cy="127001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2353653" y="6316619"/>
            <a:ext cx="1003502" cy="497735"/>
          </a:xfrm>
          <a:prstGeom prst="rect">
            <a:avLst/>
          </a:prstGeom>
        </p:spPr>
        <p:txBody>
          <a:bodyPr>
            <a:normAutofit/>
          </a:bodyPr>
          <a:lstStyle>
            <a:lvl1pPr marL="252009" indent="-252009">
              <a:buNone/>
              <a:defRPr lang="fr-FR" sz="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/>
              <a:t>DI-RC</a:t>
            </a:r>
          </a:p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/>
              <a:t>Julie QUINIO</a:t>
            </a:r>
            <a:br>
              <a:rPr lang="fr-FR" dirty="0"/>
            </a:br>
            <a:endParaRPr lang="fr-FR" dirty="0"/>
          </a:p>
        </p:txBody>
      </p:sp>
      <p:sp>
        <p:nvSpPr>
          <p:cNvPr id="22" name="Espace réservé du texte 22"/>
          <p:cNvSpPr>
            <a:spLocks noGrp="1"/>
          </p:cNvSpPr>
          <p:nvPr>
            <p:ph type="body" sz="quarter" idx="12" hasCustomPrompt="1"/>
          </p:nvPr>
        </p:nvSpPr>
        <p:spPr>
          <a:xfrm>
            <a:off x="3898046" y="6426278"/>
            <a:ext cx="1003502" cy="356795"/>
          </a:xfrm>
          <a:prstGeom prst="rect">
            <a:avLst/>
          </a:prstGeom>
        </p:spPr>
        <p:txBody>
          <a:bodyPr>
            <a:normAutofit/>
          </a:bodyPr>
          <a:lstStyle>
            <a:lvl1pPr marL="252009" indent="-252009">
              <a:buNone/>
              <a:defRPr lang="fr-FR" sz="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/>
              <a:t>24/05/2017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87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32086" y="1116829"/>
            <a:ext cx="7899956" cy="4664885"/>
          </a:xfrm>
          <a:prstGeom prst="rect">
            <a:avLst/>
          </a:prstGeom>
        </p:spPr>
        <p:txBody>
          <a:bodyPr lIns="0" tIns="0" rIns="0" bIns="0"/>
          <a:lstStyle>
            <a:lvl1pPr marL="174244" indent="-174244">
              <a:spcBef>
                <a:spcPts val="294"/>
              </a:spcBef>
              <a:buClr>
                <a:schemeClr val="accent1"/>
              </a:buClr>
              <a:defRPr sz="1764"/>
            </a:lvl1pPr>
            <a:lvl2pPr marL="441833" indent="-180467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568"/>
            </a:lvl2pPr>
            <a:lvl3pPr marL="701644" indent="-172689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372"/>
            </a:lvl3pPr>
            <a:lvl4pPr marL="963010" indent="-174244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176"/>
            </a:lvl4pPr>
            <a:lvl5pPr marL="1230599" indent="-174244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980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177362" y="183602"/>
            <a:ext cx="8255102" cy="211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76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177362" y="389157"/>
            <a:ext cx="8257696" cy="338286"/>
          </a:xfrm>
          <a:prstGeom prst="rect">
            <a:avLst/>
          </a:prstGeom>
        </p:spPr>
        <p:txBody>
          <a:bodyPr lIns="0" tIns="0" rIns="0" bIns="0"/>
          <a:lstStyle>
            <a:lvl1pPr>
              <a:defRPr sz="196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5334829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806" y="855744"/>
            <a:ext cx="8608271" cy="51157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175808" y="185152"/>
            <a:ext cx="8609826" cy="493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44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036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36"/>
            <a:ext cx="8961438" cy="63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1" name="Rectangle 6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69009" y="1854629"/>
            <a:ext cx="4234221" cy="1120246"/>
          </a:xfrm>
        </p:spPr>
        <p:txBody>
          <a:bodyPr/>
          <a:lstStyle>
            <a:lvl1pPr algn="r">
              <a:defRPr sz="3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altLang="ja-JP" noProof="0" dirty="0"/>
              <a:t>Project name</a:t>
            </a:r>
            <a:endParaRPr lang="ja-JP" altLang="en-US" noProof="0" dirty="0"/>
          </a:p>
        </p:txBody>
      </p:sp>
      <p:sp>
        <p:nvSpPr>
          <p:cNvPr id="621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48452" y="4344066"/>
            <a:ext cx="3675431" cy="925759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altLang="ja-JP" noProof="0" dirty="0"/>
              <a:t>Author of document </a:t>
            </a:r>
            <a:r>
              <a:rPr lang="en-US" altLang="ja-JP" noProof="0" dirty="0" err="1"/>
              <a:t>yyyy</a:t>
            </a:r>
            <a:r>
              <a:rPr lang="en-US" altLang="ja-JP" noProof="0" dirty="0"/>
              <a:t>/mm/</a:t>
            </a:r>
            <a:r>
              <a:rPr lang="en-US" altLang="ja-JP" noProof="0" dirty="0" err="1"/>
              <a:t>dd</a:t>
            </a:r>
            <a:endParaRPr lang="ja-JP" altLang="en-US" noProof="0" dirty="0"/>
          </a:p>
        </p:txBody>
      </p:sp>
      <p:sp>
        <p:nvSpPr>
          <p:cNvPr id="6" name="Rectangle 67"/>
          <p:cNvSpPr txBox="1">
            <a:spLocks noChangeArrowheads="1"/>
          </p:cNvSpPr>
          <p:nvPr userDrawn="1"/>
        </p:nvSpPr>
        <p:spPr bwMode="auto">
          <a:xfrm>
            <a:off x="3246784" y="0"/>
            <a:ext cx="5322708" cy="67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11" tIns="44806" rIns="89611" bIns="44806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5pPr>
            <a:lvl6pPr marL="4480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6pPr>
            <a:lvl7pPr marL="8961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7pPr>
            <a:lvl8pPr marL="13441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8pPr>
            <a:lvl9pPr marL="17922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>
                <a:solidFill>
                  <a:srgbClr val="000000"/>
                </a:solidFill>
                <a:latin typeface="NissanAG-Medium" pitchFamily="50" charset="0"/>
                <a:ea typeface="ＭＳ Ｐゴシック" charset="-128"/>
              </a:defRPr>
            </a:lvl9pPr>
          </a:lstStyle>
          <a:p>
            <a:r>
              <a:rPr lang="en-US" altLang="ja-JP" sz="1600" kern="0" dirty="0">
                <a:solidFill>
                  <a:srgbClr val="C00000"/>
                </a:solidFill>
                <a:effectLst/>
              </a:rPr>
              <a:t>A</a:t>
            </a:r>
            <a:r>
              <a:rPr lang="en-US" altLang="ja-JP" sz="1600" kern="0" dirty="0">
                <a:solidFill>
                  <a:schemeClr val="tx1"/>
                </a:solidFill>
                <a:effectLst/>
              </a:rPr>
              <a:t>lliance </a:t>
            </a:r>
            <a:r>
              <a:rPr lang="en-US" altLang="ja-JP" sz="1600" kern="0" dirty="0">
                <a:solidFill>
                  <a:srgbClr val="C00000"/>
                </a:solidFill>
                <a:effectLst/>
              </a:rPr>
              <a:t>P</a:t>
            </a:r>
            <a:r>
              <a:rPr lang="en-US" altLang="ja-JP" sz="1600" kern="0" dirty="0">
                <a:solidFill>
                  <a:schemeClr val="tx1"/>
                </a:solidFill>
                <a:effectLst/>
              </a:rPr>
              <a:t>roject </a:t>
            </a:r>
            <a:r>
              <a:rPr lang="en-US" altLang="ja-JP" sz="1600" kern="0" dirty="0">
                <a:solidFill>
                  <a:srgbClr val="C00000"/>
                </a:solidFill>
                <a:effectLst/>
              </a:rPr>
              <a:t>M</a:t>
            </a:r>
            <a:r>
              <a:rPr lang="en-US" altLang="ja-JP" sz="1600" kern="0" dirty="0">
                <a:solidFill>
                  <a:schemeClr val="tx1"/>
                </a:solidFill>
                <a:effectLst/>
              </a:rPr>
              <a:t>anagement </a:t>
            </a:r>
            <a:r>
              <a:rPr lang="en-US" altLang="ja-JP" sz="1600" kern="0" dirty="0">
                <a:solidFill>
                  <a:srgbClr val="C00000"/>
                </a:solidFill>
                <a:effectLst/>
              </a:rPr>
              <a:t>M</a:t>
            </a:r>
            <a:r>
              <a:rPr lang="en-US" altLang="ja-JP" sz="1600" kern="0" dirty="0">
                <a:solidFill>
                  <a:schemeClr val="tx1"/>
                </a:solidFill>
                <a:effectLst/>
              </a:rPr>
              <a:t>ethod</a:t>
            </a:r>
          </a:p>
          <a:p>
            <a:r>
              <a:rPr lang="en-US" altLang="ja-JP" sz="2400" kern="0" dirty="0">
                <a:solidFill>
                  <a:schemeClr val="tx1"/>
                </a:solidFill>
              </a:rPr>
              <a:t>Project Initiate Phase Document</a:t>
            </a:r>
            <a:endParaRPr lang="ja-JP" altLang="en-US" sz="2400" kern="0" dirty="0">
              <a:solidFill>
                <a:schemeClr val="tx1"/>
              </a:solidFill>
            </a:endParaRPr>
          </a:p>
        </p:txBody>
      </p:sp>
      <p:sp>
        <p:nvSpPr>
          <p:cNvPr id="2" name="Alliance_Labeling"/>
          <p:cNvSpPr txBox="1"/>
          <p:nvPr userDrawn="1"/>
        </p:nvSpPr>
        <p:spPr>
          <a:xfrm>
            <a:off x="6512143" y="6415509"/>
            <a:ext cx="1666657" cy="22659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vert="horz" wrap="none" lIns="72000" tIns="36000" rIns="72000" bIns="36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0">
                <a:solidFill>
                  <a:srgbClr val="000000"/>
                </a:solidFill>
                <a:latin typeface="Verdana"/>
              </a:rPr>
              <a:t>Renault Nissan Internal</a:t>
            </a:r>
          </a:p>
        </p:txBody>
      </p:sp>
    </p:spTree>
    <p:extLst>
      <p:ext uri="{BB962C8B-B14F-4D97-AF65-F5344CB8AC3E}">
        <p14:creationId xmlns:p14="http://schemas.microsoft.com/office/powerpoint/2010/main" val="244859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7363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0014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36484" y="1121771"/>
            <a:ext cx="8484430" cy="5074313"/>
          </a:xfrm>
          <a:prstGeom prst="rect">
            <a:avLst/>
          </a:prstGeom>
        </p:spPr>
        <p:txBody>
          <a:bodyPr lIns="0" tIns="0" rIns="0" bIns="0"/>
          <a:lstStyle>
            <a:lvl1pPr marL="234353" indent="-234353">
              <a:spcBef>
                <a:spcPts val="294"/>
              </a:spcBef>
              <a:buClr>
                <a:schemeClr val="accent1"/>
              </a:buClr>
              <a:defRPr sz="2400"/>
            </a:lvl1pPr>
            <a:lvl2pPr marL="470779" indent="-236426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2100"/>
            </a:lvl2pPr>
            <a:lvl3pPr marL="705132" indent="-234353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00"/>
            </a:lvl3pPr>
            <a:lvl4pPr marL="935337" indent="-230205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169690" indent="-234353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300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>
          <a:xfrm>
            <a:off x="236484" y="300251"/>
            <a:ext cx="8486398" cy="5322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cap="all" baseline="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grpSp>
        <p:nvGrpSpPr>
          <p:cNvPr id="4" name="Groupe 3"/>
          <p:cNvGrpSpPr>
            <a:grpSpLocks noChangeAspect="1"/>
          </p:cNvGrpSpPr>
          <p:nvPr userDrawn="1"/>
        </p:nvGrpSpPr>
        <p:grpSpPr>
          <a:xfrm>
            <a:off x="7309664" y="6434507"/>
            <a:ext cx="1411250" cy="147591"/>
            <a:chOff x="7712075" y="4803775"/>
            <a:chExt cx="1214438" cy="127001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6711842" y="6457427"/>
            <a:ext cx="348546" cy="1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78210625-ECA7-4862-B00E-5DC0AA3A3D4E}" type="slidenum">
              <a:rPr sz="800" b="0" noProof="1">
                <a:solidFill>
                  <a:schemeClr val="tx1"/>
                </a:solidFill>
              </a:rPr>
              <a:pPr/>
              <a:t>‹N°›</a:t>
            </a:fld>
            <a:endParaRPr lang="fr-FR" sz="400" b="0" noProof="1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6611803" y="6366055"/>
            <a:ext cx="0" cy="21640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914" y="6309974"/>
            <a:ext cx="2127067" cy="497735"/>
          </a:xfrm>
          <a:prstGeom prst="rect">
            <a:avLst/>
          </a:prstGeom>
        </p:spPr>
        <p:txBody>
          <a:bodyPr>
            <a:normAutofit/>
          </a:bodyPr>
          <a:lstStyle>
            <a:lvl1pPr marL="252009" indent="-252009">
              <a:buNone/>
              <a:defRPr lang="fr-FR" sz="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 err="1"/>
              <a:t>Author</a:t>
            </a:r>
            <a:r>
              <a:rPr lang="fr-FR" dirty="0"/>
              <a:t> of document </a:t>
            </a:r>
            <a:br>
              <a:rPr lang="fr-FR" dirty="0"/>
            </a:br>
            <a:r>
              <a:rPr lang="fr-FR" dirty="0" err="1"/>
              <a:t>yyyy</a:t>
            </a:r>
            <a:r>
              <a:rPr lang="fr-FR" dirty="0"/>
              <a:t>/mm/dd</a:t>
            </a:r>
          </a:p>
        </p:txBody>
      </p:sp>
    </p:spTree>
    <p:extLst>
      <p:ext uri="{BB962C8B-B14F-4D97-AF65-F5344CB8AC3E}">
        <p14:creationId xmlns:p14="http://schemas.microsoft.com/office/powerpoint/2010/main" val="9731963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36484" y="341194"/>
            <a:ext cx="8486398" cy="4640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cap="all" baseline="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grpSp>
        <p:nvGrpSpPr>
          <p:cNvPr id="20" name="Groupe 19"/>
          <p:cNvGrpSpPr>
            <a:grpSpLocks noChangeAspect="1"/>
          </p:cNvGrpSpPr>
          <p:nvPr userDrawn="1"/>
        </p:nvGrpSpPr>
        <p:grpSpPr>
          <a:xfrm>
            <a:off x="7309664" y="6434507"/>
            <a:ext cx="1411250" cy="147591"/>
            <a:chOff x="7712075" y="4803775"/>
            <a:chExt cx="1214438" cy="127001"/>
          </a:xfrm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Rectangle 6"/>
          <p:cNvSpPr>
            <a:spLocks noChangeArrowheads="1"/>
          </p:cNvSpPr>
          <p:nvPr userDrawn="1"/>
        </p:nvSpPr>
        <p:spPr bwMode="auto">
          <a:xfrm>
            <a:off x="6711842" y="6457427"/>
            <a:ext cx="348546" cy="1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78210625-ECA7-4862-B00E-5DC0AA3A3D4E}" type="slidenum">
              <a:rPr sz="800" b="0" noProof="1">
                <a:solidFill>
                  <a:schemeClr val="tx1"/>
                </a:solidFill>
              </a:rPr>
              <a:pPr/>
              <a:t>‹N°›</a:t>
            </a:fld>
            <a:endParaRPr lang="fr-FR" sz="400" b="0" noProof="1">
              <a:solidFill>
                <a:schemeClr val="tx1"/>
              </a:solidFill>
            </a:endParaRPr>
          </a:p>
        </p:txBody>
      </p:sp>
      <p:cxnSp>
        <p:nvCxnSpPr>
          <p:cNvPr id="35" name="Connecteur droit 34"/>
          <p:cNvCxnSpPr/>
          <p:nvPr userDrawn="1"/>
        </p:nvCxnSpPr>
        <p:spPr>
          <a:xfrm>
            <a:off x="6611803" y="6366055"/>
            <a:ext cx="0" cy="21640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59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2B67DB0-700D-46BB-831A-C4075279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099" y="6229812"/>
            <a:ext cx="2016324" cy="357856"/>
          </a:xfrm>
          <a:prstGeom prst="rect">
            <a:avLst/>
          </a:prstGeom>
        </p:spPr>
        <p:txBody>
          <a:bodyPr/>
          <a:lstStyle/>
          <a:p>
            <a:fld id="{BDA9B46E-A476-40B4-BBCB-14372ADE0437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94B4ECA-2672-4FAD-939A-059E318B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8477" y="6229812"/>
            <a:ext cx="3024485" cy="35785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96FCDD1-8A0E-4255-9AE9-4E5B8AD5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9015" y="6229812"/>
            <a:ext cx="2016324" cy="357856"/>
          </a:xfrm>
          <a:prstGeom prst="rect">
            <a:avLst/>
          </a:prstGeom>
        </p:spPr>
        <p:txBody>
          <a:bodyPr/>
          <a:lstStyle/>
          <a:p>
            <a:fld id="{D80C08F4-D0C4-4EBB-9B92-B30D66C8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84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4" name="Rectangle 1184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4375" y="498475"/>
            <a:ext cx="28463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>
                <a:solidFill>
                  <a:srgbClr val="000000"/>
                </a:solidFill>
              </a:rPr>
              <a:t>Last Modified 2010/05/25 3:10:27 Tokyo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4375" y="655638"/>
            <a:ext cx="25908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>
                <a:solidFill>
                  <a:srgbClr val="000000"/>
                </a:solidFill>
              </a:rPr>
              <a:t>Printed 2010/05/24 16:08:07 Tokyo Standard Time</a:t>
            </a:r>
          </a:p>
        </p:txBody>
      </p:sp>
      <p:sp>
        <p:nvSpPr>
          <p:cNvPr id="7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4375" y="342900"/>
            <a:ext cx="9937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b="1">
                <a:solidFill>
                  <a:srgbClr val="000000"/>
                </a:solidFill>
              </a:rPr>
              <a:t>WORKING DRAFT</a:t>
            </a: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640013" y="4930775"/>
            <a:ext cx="4972050" cy="1155700"/>
            <a:chOff x="1663" y="3106"/>
            <a:chExt cx="3132" cy="728"/>
          </a:xfrm>
        </p:grpSpPr>
        <p:sp>
          <p:nvSpPr>
            <p:cNvPr id="9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ja-JP" altLang="en-US" sz="1400">
                  <a:solidFill>
                    <a:srgbClr val="000000"/>
                  </a:solidFill>
                </a:rPr>
                <a:t>ドキュメント</a:t>
              </a:r>
              <a:endParaRPr lang="en-US" altLang="ja-JP" sz="1400">
                <a:solidFill>
                  <a:srgbClr val="000000"/>
                </a:solidFill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ja-JP" altLang="en-US" sz="1400">
                  <a:solidFill>
                    <a:srgbClr val="000000"/>
                  </a:solidFill>
                </a:rPr>
                <a:t>日付</a:t>
              </a:r>
              <a:endParaRPr lang="en-US" altLang="ja-JP" sz="1400">
                <a:solidFill>
                  <a:srgbClr val="000000"/>
                </a:solidFill>
              </a:endParaRPr>
            </a:p>
          </p:txBody>
        </p:sp>
        <p:sp>
          <p:nvSpPr>
            <p:cNvPr id="11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80"/>
              <a:ext cx="31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8513"/>
              <a:r>
                <a:rPr lang="ja-JP" altLang="en-US" sz="800">
                  <a:solidFill>
                    <a:srgbClr val="000000"/>
                  </a:solidFill>
                  <a:latin typeface="Arial" pitchFamily="34" charset="0"/>
                </a:rPr>
                <a:t>機密・専有情報</a:t>
              </a:r>
              <a:endParaRPr lang="en-US" altLang="ja-JP" sz="800">
                <a:solidFill>
                  <a:srgbClr val="000000"/>
                </a:solidFill>
                <a:latin typeface="Arial" pitchFamily="34" charset="0"/>
              </a:endParaRPr>
            </a:p>
            <a:p>
              <a:pPr defTabSz="798513"/>
              <a:r>
                <a:rPr lang="ja-JP" altLang="en-US" sz="800">
                  <a:solidFill>
                    <a:srgbClr val="000000"/>
                  </a:solidFill>
                  <a:latin typeface="Arial" pitchFamily="34" charset="0"/>
                </a:rPr>
                <a:t>マッキンゼー・アンド・カンパニーによる個別の明示的な承諾を得ることなく、この資料を使用することを固く禁じます。　</a:t>
              </a:r>
              <a:endParaRPr lang="en-US" altLang="ja-JP" sz="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" name="doc id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592763"/>
            <a:ext cx="27987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896143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17713" y="1961322"/>
            <a:ext cx="4935537" cy="1152939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 altLang="ja-JP" dirty="0"/>
              <a:t>Project name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280920" y="97565"/>
            <a:ext cx="64459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0" dirty="0">
                <a:solidFill>
                  <a:srgbClr val="C00000"/>
                </a:solidFill>
              </a:rPr>
              <a:t>A</a:t>
            </a:r>
            <a:r>
              <a:rPr lang="en-US" altLang="ja-JP" sz="1800" kern="0" dirty="0">
                <a:solidFill>
                  <a:schemeClr val="tx1"/>
                </a:solidFill>
              </a:rPr>
              <a:t>lliance </a:t>
            </a:r>
            <a:r>
              <a:rPr lang="en-US" altLang="ja-JP" sz="1800" kern="0" dirty="0">
                <a:solidFill>
                  <a:srgbClr val="C00000"/>
                </a:solidFill>
              </a:rPr>
              <a:t>P</a:t>
            </a:r>
            <a:r>
              <a:rPr lang="en-US" altLang="ja-JP" sz="1800" kern="0" dirty="0">
                <a:solidFill>
                  <a:schemeClr val="tx1"/>
                </a:solidFill>
              </a:rPr>
              <a:t>roject </a:t>
            </a:r>
            <a:r>
              <a:rPr lang="en-US" altLang="ja-JP" sz="1800" kern="0" dirty="0">
                <a:solidFill>
                  <a:srgbClr val="C00000"/>
                </a:solidFill>
              </a:rPr>
              <a:t>M</a:t>
            </a:r>
            <a:r>
              <a:rPr lang="en-US" altLang="ja-JP" sz="1800" kern="0" dirty="0">
                <a:solidFill>
                  <a:schemeClr val="tx1"/>
                </a:solidFill>
              </a:rPr>
              <a:t>anagement </a:t>
            </a:r>
            <a:r>
              <a:rPr lang="en-US" altLang="ja-JP" sz="1800" kern="0" dirty="0">
                <a:solidFill>
                  <a:srgbClr val="C00000"/>
                </a:solidFill>
              </a:rPr>
              <a:t>M</a:t>
            </a:r>
            <a:r>
              <a:rPr lang="en-US" altLang="ja-JP" sz="1800" kern="0" dirty="0">
                <a:solidFill>
                  <a:schemeClr val="tx1"/>
                </a:solidFill>
              </a:rPr>
              <a:t>ethod</a:t>
            </a:r>
            <a:endParaRPr lang="en-US" altLang="ja-JP" sz="2000" kern="0" dirty="0">
              <a:solidFill>
                <a:schemeClr val="tx1"/>
              </a:solidFill>
            </a:endParaRPr>
          </a:p>
          <a:p>
            <a:pPr algn="ctr"/>
            <a:r>
              <a:rPr lang="en-US" altLang="ja-JP" sz="3200" b="1" kern="1200" dirty="0">
                <a:gradFill>
                  <a:gsLst>
                    <a:gs pos="0">
                      <a:srgbClr val="FF0000"/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Adobe Fan Heiti Std B" panose="020B0700000000000000" pitchFamily="34" charset="-128"/>
                <a:cs typeface="+mn-cs"/>
              </a:rPr>
              <a:t>Project Initiate Phase Document</a:t>
            </a:r>
            <a:endParaRPr lang="ja-JP" altLang="en-US" sz="3200" b="1" kern="1200" dirty="0">
              <a:gradFill>
                <a:gsLst>
                  <a:gs pos="0">
                    <a:srgbClr val="FF0000"/>
                  </a:gs>
                  <a:gs pos="74000">
                    <a:srgbClr val="FFC000"/>
                  </a:gs>
                  <a:gs pos="83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3" name="Alliance_Labeling"/>
          <p:cNvSpPr txBox="1"/>
          <p:nvPr userDrawn="1"/>
        </p:nvSpPr>
        <p:spPr>
          <a:xfrm>
            <a:off x="6512143" y="6415509"/>
            <a:ext cx="1666657" cy="22659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vert="horz" wrap="none" lIns="72000" tIns="36000" rIns="72000" bIns="36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0">
                <a:solidFill>
                  <a:srgbClr val="000000"/>
                </a:solidFill>
                <a:latin typeface="Verdana"/>
              </a:rPr>
              <a:t>Renault Nissan Internal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2017712" y="3657172"/>
            <a:ext cx="4935537" cy="914400"/>
          </a:xfrm>
        </p:spPr>
        <p:txBody>
          <a:bodyPr/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en-US" altLang="ja-JP" noProof="0" dirty="0"/>
              <a:t>Author of document</a:t>
            </a:r>
            <a:br>
              <a:rPr lang="en-US" altLang="ja-JP" noProof="0" dirty="0"/>
            </a:br>
            <a:r>
              <a:rPr lang="en-US" altLang="ja-JP" noProof="0" dirty="0" err="1"/>
              <a:t>yyyy</a:t>
            </a:r>
            <a:r>
              <a:rPr lang="en-US" altLang="ja-JP" noProof="0" dirty="0"/>
              <a:t>/mm/</a:t>
            </a:r>
            <a:r>
              <a:rPr lang="en-US" altLang="ja-JP" noProof="0" dirty="0" err="1"/>
              <a:t>dd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556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6315075"/>
            <a:ext cx="12842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76213" y="114300"/>
            <a:ext cx="8785225" cy="692150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24600"/>
            <a:ext cx="3151188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Alliance Collaboration Platform  - Kick-off Seminar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1"/>
          </p:nvPr>
        </p:nvSpPr>
        <p:spPr>
          <a:xfrm>
            <a:off x="6175375" y="6324600"/>
            <a:ext cx="2090738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 2010</a:t>
            </a:r>
          </a:p>
        </p:txBody>
      </p:sp>
    </p:spTree>
    <p:extLst>
      <p:ext uri="{BB962C8B-B14F-4D97-AF65-F5344CB8AC3E}">
        <p14:creationId xmlns:p14="http://schemas.microsoft.com/office/powerpoint/2010/main" val="6168202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32086" y="1116829"/>
            <a:ext cx="7899956" cy="4664885"/>
          </a:xfrm>
          <a:prstGeom prst="rect">
            <a:avLst/>
          </a:prstGeom>
        </p:spPr>
        <p:txBody>
          <a:bodyPr lIns="0" tIns="0" rIns="0" bIns="0"/>
          <a:lstStyle>
            <a:lvl1pPr marL="174244" indent="-174244">
              <a:spcBef>
                <a:spcPts val="294"/>
              </a:spcBef>
              <a:buClr>
                <a:schemeClr val="accent1"/>
              </a:buClr>
              <a:defRPr sz="1764"/>
            </a:lvl1pPr>
            <a:lvl2pPr marL="441833" indent="-180467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568"/>
            </a:lvl2pPr>
            <a:lvl3pPr marL="701644" indent="-172689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372"/>
            </a:lvl3pPr>
            <a:lvl4pPr marL="963010" indent="-174244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1176"/>
            </a:lvl4pPr>
            <a:lvl5pPr marL="1230599" indent="-174244">
              <a:spcBef>
                <a:spcPts val="294"/>
              </a:spcBef>
              <a:buClr>
                <a:schemeClr val="tx1"/>
              </a:buClr>
              <a:buFont typeface="Arial" pitchFamily="34" charset="0"/>
              <a:buChar char="−"/>
              <a:defRPr sz="980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177362" y="183602"/>
            <a:ext cx="8255102" cy="211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76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177362" y="389157"/>
            <a:ext cx="8257696" cy="338286"/>
          </a:xfrm>
          <a:prstGeom prst="rect">
            <a:avLst/>
          </a:prstGeom>
        </p:spPr>
        <p:txBody>
          <a:bodyPr lIns="0" tIns="0" rIns="0" bIns="0"/>
          <a:lstStyle>
            <a:lvl1pPr>
              <a:defRPr sz="196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9902744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8" descr="C:\Users\ARNAUD~1\AppData\Local\Temp\VMwareDnD\933dad87\3_brands_logotypes_bi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6391206"/>
            <a:ext cx="776188" cy="1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 Box 23"/>
          <p:cNvSpPr txBox="1">
            <a:spLocks noChangeArrowheads="1"/>
          </p:cNvSpPr>
          <p:nvPr/>
        </p:nvSpPr>
        <p:spPr bwMode="auto">
          <a:xfrm>
            <a:off x="1756081" y="6382819"/>
            <a:ext cx="1637946" cy="216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REDACTOR</a:t>
            </a:r>
          </a:p>
        </p:txBody>
      </p:sp>
      <p:cxnSp>
        <p:nvCxnSpPr>
          <p:cNvPr id="133" name="Connecteur droit 132"/>
          <p:cNvCxnSpPr/>
          <p:nvPr/>
        </p:nvCxnSpPr>
        <p:spPr>
          <a:xfrm>
            <a:off x="3493646" y="6358536"/>
            <a:ext cx="0" cy="21640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3587201" y="6382819"/>
            <a:ext cx="1010182" cy="216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cxnSp>
        <p:nvCxnSpPr>
          <p:cNvPr id="135" name="Connecteur droit 134"/>
          <p:cNvCxnSpPr/>
          <p:nvPr/>
        </p:nvCxnSpPr>
        <p:spPr>
          <a:xfrm>
            <a:off x="1658489" y="6358536"/>
            <a:ext cx="0" cy="21640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4669888" y="6358536"/>
            <a:ext cx="0" cy="21640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36483" y="1164608"/>
            <a:ext cx="8470790" cy="507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236483" y="313899"/>
            <a:ext cx="8470790" cy="545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0" name="Alliance_Labeling"/>
          <p:cNvSpPr txBox="1"/>
          <p:nvPr userDrawn="1"/>
        </p:nvSpPr>
        <p:spPr>
          <a:xfrm>
            <a:off x="4874881" y="6372632"/>
            <a:ext cx="1196976" cy="22659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vert="horz" wrap="none" lIns="72000" tIns="36000" rIns="72000" bIns="36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0" dirty="0">
                <a:solidFill>
                  <a:srgbClr val="000000"/>
                </a:solidFill>
                <a:latin typeface="Verdana"/>
              </a:rPr>
              <a:t>Renault Internal</a:t>
            </a:r>
          </a:p>
        </p:txBody>
      </p:sp>
    </p:spTree>
    <p:extLst>
      <p:ext uri="{BB962C8B-B14F-4D97-AF65-F5344CB8AC3E}">
        <p14:creationId xmlns:p14="http://schemas.microsoft.com/office/powerpoint/2010/main" val="17227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61" r:id="rId3"/>
    <p:sldLayoutId id="214748547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336013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672025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008038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3440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252009" indent="-252009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6022" indent="-210008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840032" indent="-168006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176044" indent="-168006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1512057" indent="-168006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848070" indent="-168006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184082" indent="-168006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2520095" indent="-168006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2856108" indent="-168006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13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25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38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049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063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75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087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101" algn="l" defTabSz="6720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3977">
          <p15:clr>
            <a:srgbClr val="F26B43"/>
          </p15:clr>
        </p15:guide>
        <p15:guide id="3" pos="4205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3125">
          <p15:clr>
            <a:srgbClr val="F26B43"/>
          </p15:clr>
        </p15:guide>
        <p15:guide id="7" pos="2189">
          <p15:clr>
            <a:srgbClr val="F26B43"/>
          </p15:clr>
        </p15:guide>
        <p15:guide id="8" pos="2129">
          <p15:clr>
            <a:srgbClr val="F26B43"/>
          </p15:clr>
        </p15:guide>
        <p15:guide id="9" pos="114">
          <p15:clr>
            <a:srgbClr val="F26B43"/>
          </p15:clr>
        </p15:guide>
        <p15:guide id="10" pos="341">
          <p15:clr>
            <a:srgbClr val="F26B43"/>
          </p15:clr>
        </p15:guide>
        <p15:guide id="11" pos="1094">
          <p15:clr>
            <a:srgbClr val="F26B43"/>
          </p15:clr>
        </p15:guide>
        <p15:guide id="12" pos="1151">
          <p15:clr>
            <a:srgbClr val="F26B43"/>
          </p15:clr>
        </p15:guide>
        <p15:guide id="13" pos="3167">
          <p15:clr>
            <a:srgbClr val="F26B43"/>
          </p15:clr>
        </p15:guide>
        <p15:guide id="14" pos="3226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439">
          <p15:clr>
            <a:srgbClr val="F26B43"/>
          </p15:clr>
        </p15:guide>
        <p15:guide id="19" pos="1497">
          <p15:clr>
            <a:srgbClr val="F26B43"/>
          </p15:clr>
        </p15:guide>
        <p15:guide id="20" pos="2822">
          <p15:clr>
            <a:srgbClr val="F26B43"/>
          </p15:clr>
        </p15:guide>
        <p15:guide id="21" pos="2877">
          <p15:clr>
            <a:srgbClr val="F26B43"/>
          </p15:clr>
        </p15:guide>
        <p15:guide id="22" orient="horz" pos="1650">
          <p15:clr>
            <a:srgbClr val="F26B43"/>
          </p15:clr>
        </p15:guide>
        <p15:guide id="23" orient="horz" pos="2786">
          <p15:clr>
            <a:srgbClr val="F26B43"/>
          </p15:clr>
        </p15:guide>
        <p15:guide id="24" orient="horz" pos="30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0" y="0"/>
            <a:ext cx="8961438" cy="8905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92" tIns="44797" rIns="89592" bIns="44797" anchor="ctr"/>
          <a:lstStyle/>
          <a:p>
            <a:pPr eaLnBrk="0" hangingPunct="0"/>
            <a:endParaRPr lang="en-US" altLang="ja-JP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574088" y="6451600"/>
            <a:ext cx="776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92" tIns="44797" rIns="89592" bIns="447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2D85C84E-FFCC-40F3-98AB-546A25D3F2A7}" type="slidenum">
              <a:rPr lang="en-US" altLang="ja-JP" sz="1200" smtClean="0">
                <a:solidFill>
                  <a:srgbClr val="000000"/>
                </a:solidFill>
                <a:latin typeface="Arial" pitchFamily="34" charset="0"/>
              </a:rPr>
              <a:pPr eaLnBrk="0" hangingPunct="0">
                <a:spcBef>
                  <a:spcPct val="50000"/>
                </a:spcBef>
                <a:defRPr/>
              </a:pPr>
              <a:t>‹N°›</a:t>
            </a:fld>
            <a:endParaRPr lang="en-US" altLang="ja-JP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6213" y="114300"/>
            <a:ext cx="87852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92" tIns="44797" rIns="89592" bIns="44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219200"/>
            <a:ext cx="8328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92" tIns="44797" rIns="89592" bIns="44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0" y="6445250"/>
            <a:ext cx="18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592" tIns="44797" rIns="89592" bIns="447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en-US" altLang="ja-JP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Alliance_Labeling"/>
          <p:cNvSpPr txBox="1"/>
          <p:nvPr userDrawn="1"/>
        </p:nvSpPr>
        <p:spPr>
          <a:xfrm>
            <a:off x="6512143" y="6415509"/>
            <a:ext cx="1666657" cy="22659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vert="horz" wrap="none" lIns="72000" tIns="36000" rIns="72000" bIns="36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0">
                <a:solidFill>
                  <a:srgbClr val="000000"/>
                </a:solidFill>
                <a:latin typeface="Verdana"/>
              </a:rPr>
              <a:t>Renault Nissan Internal</a:t>
            </a:r>
          </a:p>
        </p:txBody>
      </p:sp>
    </p:spTree>
    <p:extLst>
      <p:ext uri="{BB962C8B-B14F-4D97-AF65-F5344CB8AC3E}">
        <p14:creationId xmlns:p14="http://schemas.microsoft.com/office/powerpoint/2010/main" val="92383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70" r:id="rId4"/>
    <p:sldLayoutId id="2147485474" r:id="rId5"/>
    <p:sldLayoutId id="2147485476" r:id="rId6"/>
    <p:sldLayoutId id="214748547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47962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6pPr>
      <a:lvl7pPr marL="895922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7pPr>
      <a:lvl8pPr marL="134388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8pPr>
      <a:lvl9pPr marL="179184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9pPr>
    </p:titleStyle>
    <p:bodyStyle>
      <a:lvl1pPr marL="331788" indent="-331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622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tx1"/>
          </a:solidFill>
          <a:latin typeface="+mn-lt"/>
        </a:defRPr>
      </a:lvl2pPr>
      <a:lvl3pPr marL="1116013" indent="-2206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563688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4pPr>
      <a:lvl5pPr marL="201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5pPr>
      <a:lvl6pPr marL="2463785" indent="-22398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6pPr>
      <a:lvl7pPr marL="2911747" indent="-22398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7pPr>
      <a:lvl8pPr marL="3359708" indent="-22398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8pPr>
      <a:lvl9pPr marL="3807668" indent="-22398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62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922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84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844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806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766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728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689" algn="l" defTabSz="8959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5613"/>
            <a:ext cx="8961438" cy="3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0" y="21783"/>
            <a:ext cx="7169150" cy="5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11" tIns="44806" rIns="89611" bIns="448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2" y="638306"/>
            <a:ext cx="8612052" cy="413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8662723" y="0"/>
            <a:ext cx="0" cy="2308951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611" tIns="44806" rIns="89611" bIns="448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8"/>
              </a:solidFill>
            </a:endParaRPr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0" y="544564"/>
            <a:ext cx="8668947" cy="0"/>
          </a:xfrm>
          <a:prstGeom prst="line">
            <a:avLst/>
          </a:prstGeom>
          <a:noFill/>
          <a:ln w="57150">
            <a:solidFill>
              <a:srgbClr val="003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11" tIns="44806" rIns="89611" bIns="448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8"/>
              </a:solidFill>
            </a:endParaRPr>
          </a:p>
        </p:txBody>
      </p:sp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2658872" y="6410296"/>
            <a:ext cx="1864125" cy="25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srgbClr val="FFFFFF"/>
                </a:solidFill>
              </a:rPr>
              <a:t>www.nissan-global.com</a:t>
            </a:r>
            <a:endParaRPr lang="ja-JP" altLang="en-US" sz="1100" dirty="0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86160" y="6386335"/>
            <a:ext cx="740491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indent="0" algn="r" defTabSz="896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A506D-191B-4D75-B5E8-A40F654946FD}" type="slidenum">
              <a:rPr lang="en-US" altLang="ja-JP" sz="1400" smtClean="0">
                <a:solidFill>
                  <a:srgbClr val="FFFFFF"/>
                </a:solidFill>
              </a:rPr>
              <a:pPr marL="0" marR="0" indent="0" algn="r" defTabSz="8961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altLang="ja-JP" sz="1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N178969\AppData\Local\Microsoft\Windows\Temporary Internet Files\Content.Outlook\LB0FYE51\20130326_newglobalis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93" y="51855"/>
            <a:ext cx="1526997" cy="4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liance_Labeling"/>
          <p:cNvSpPr txBox="1"/>
          <p:nvPr userDrawn="1"/>
        </p:nvSpPr>
        <p:spPr>
          <a:xfrm>
            <a:off x="6512143" y="6415509"/>
            <a:ext cx="1666657" cy="226591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vert="horz" wrap="none" lIns="72000" tIns="36000" rIns="72000" bIns="36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0">
                <a:solidFill>
                  <a:srgbClr val="000000"/>
                </a:solidFill>
                <a:latin typeface="Verdana"/>
              </a:rPr>
              <a:t>Renault Nissan Internal</a:t>
            </a:r>
          </a:p>
        </p:txBody>
      </p:sp>
    </p:spTree>
    <p:extLst>
      <p:ext uri="{BB962C8B-B14F-4D97-AF65-F5344CB8AC3E}">
        <p14:creationId xmlns:p14="http://schemas.microsoft.com/office/powerpoint/2010/main" val="22739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Verdana" pitchFamily="34" charset="0"/>
          <a:ea typeface="+mj-ea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5pPr>
      <a:lvl6pPr marL="448056"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6pPr>
      <a:lvl7pPr marL="896112"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7pPr>
      <a:lvl8pPr marL="1344168"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8pPr>
      <a:lvl9pPr marL="1792224" algn="l" rtl="0" eaLnBrk="1" fontAlgn="base" hangingPunct="1">
        <a:spcBef>
          <a:spcPct val="0"/>
        </a:spcBef>
        <a:spcAft>
          <a:spcPct val="0"/>
        </a:spcAft>
        <a:defRPr kumimoji="1" sz="2700">
          <a:solidFill>
            <a:srgbClr val="000000"/>
          </a:solidFill>
          <a:latin typeface="NissanAG-Medium" pitchFamily="50" charset="0"/>
          <a:ea typeface="ＭＳ Ｐゴシック" charset="-128"/>
        </a:defRPr>
      </a:lvl9pPr>
    </p:titleStyle>
    <p:bodyStyle>
      <a:lvl1pPr marL="336042" indent="-336042" algn="l" rtl="0" eaLnBrk="1" fontAlgn="base" hangingPunct="1">
        <a:spcBef>
          <a:spcPct val="20000"/>
        </a:spcBef>
        <a:spcAft>
          <a:spcPct val="0"/>
        </a:spcAft>
        <a:buClr>
          <a:srgbClr val="003F66"/>
        </a:buClr>
        <a:buSzPct val="110000"/>
        <a:buFont typeface="Wingdings" pitchFamily="2" charset="2"/>
        <a:buChar char="n"/>
        <a:defRPr kumimoji="1" sz="2400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1pPr>
      <a:lvl2pPr marL="728091" indent="-280035" algn="l" rtl="0" eaLnBrk="1" fontAlgn="base" hangingPunct="1">
        <a:spcBef>
          <a:spcPct val="20000"/>
        </a:spcBef>
        <a:spcAft>
          <a:spcPct val="0"/>
        </a:spcAft>
        <a:buClr>
          <a:srgbClr val="5795BB"/>
        </a:buClr>
        <a:buSzPct val="60000"/>
        <a:buFont typeface="Wingdings" pitchFamily="2" charset="2"/>
        <a:buChar char="n"/>
        <a:defRPr kumimoji="1" sz="2000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2pPr>
      <a:lvl3pPr marL="1120140" indent="-224028" algn="l" rtl="0" eaLnBrk="1" fontAlgn="base" hangingPunct="1">
        <a:spcBef>
          <a:spcPct val="20000"/>
        </a:spcBef>
        <a:spcAft>
          <a:spcPct val="0"/>
        </a:spcAft>
        <a:buClr>
          <a:srgbClr val="003F66"/>
        </a:buClr>
        <a:buSzPct val="95000"/>
        <a:buFont typeface="Wingdings" pitchFamily="2" charset="2"/>
        <a:buChar char="w"/>
        <a:defRPr kumimoji="1" sz="1800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3pPr>
      <a:lvl4pPr marL="1568196" indent="-224028" algn="l" rtl="0" eaLnBrk="1" fontAlgn="base" hangingPunct="1">
        <a:spcBef>
          <a:spcPct val="20000"/>
        </a:spcBef>
        <a:spcAft>
          <a:spcPct val="0"/>
        </a:spcAft>
        <a:buClr>
          <a:srgbClr val="5795BB"/>
        </a:buClr>
        <a:buSzPct val="65000"/>
        <a:buFont typeface="Wingdings" pitchFamily="2" charset="2"/>
        <a:buChar char="n"/>
        <a:defRPr kumimoji="1" sz="1600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4pPr>
      <a:lvl5pPr marL="2016252" indent="-224028" algn="l" rtl="0" eaLnBrk="1" fontAlgn="base" hangingPunct="1">
        <a:spcBef>
          <a:spcPct val="20000"/>
        </a:spcBef>
        <a:spcAft>
          <a:spcPct val="0"/>
        </a:spcAft>
        <a:buClr>
          <a:srgbClr val="003F66"/>
        </a:buClr>
        <a:buSzPct val="60000"/>
        <a:buFont typeface="Wingdings" pitchFamily="2" charset="2"/>
        <a:buChar char="n"/>
        <a:defRPr kumimoji="1" sz="1600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5pPr>
      <a:lvl6pPr marL="2464308" indent="-22402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</a:defRPr>
      </a:lvl6pPr>
      <a:lvl7pPr marL="2912364" indent="-22402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</a:defRPr>
      </a:lvl7pPr>
      <a:lvl8pPr marL="3360420" indent="-22402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</a:defRPr>
      </a:lvl8pPr>
      <a:lvl9pPr marL="3808476" indent="-22402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D32BBA.1610132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-700088" y="5480050"/>
            <a:ext cx="62722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6" tIns="44767" rIns="89536" bIns="44767"/>
          <a:lstStyle/>
          <a:p>
            <a:pPr algn="ctr">
              <a:spcBef>
                <a:spcPct val="20000"/>
              </a:spcBef>
            </a:pPr>
            <a:endParaRPr lang="fr-FR" altLang="ja-JP" sz="2700" b="1" dirty="0">
              <a:solidFill>
                <a:srgbClr val="3B3D3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dfm</a:t>
            </a:r>
            <a:r>
              <a:rPr lang="en-US" dirty="0"/>
              <a:t> web </a:t>
            </a:r>
            <a:r>
              <a:rPr lang="en-US" dirty="0" err="1" smtClean="0"/>
              <a:t>romaniA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err="1" smtClean="0"/>
              <a:t>preGATIRE</a:t>
            </a:r>
            <a:r>
              <a:rPr lang="en-US" sz="2000" dirty="0" smtClean="0"/>
              <a:t> INSTALRE SI IMPLEMENTARE</a:t>
            </a:r>
            <a:endParaRPr lang="en-US" dirty="0"/>
          </a:p>
        </p:txBody>
      </p:sp>
      <p:sp>
        <p:nvSpPr>
          <p:cNvPr id="4" name="Espace réservé du texte 2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marL="252009" indent="-252009">
              <a:buNone/>
              <a:defRPr lang="fr-FR" sz="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/>
              <a:t>DI-RC</a:t>
            </a:r>
          </a:p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/>
              <a:t>Julie QUINIO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2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52009" indent="-252009">
              <a:buNone/>
              <a:defRPr lang="fr-FR" sz="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</a:pPr>
            <a:r>
              <a:rPr lang="fr-FR" dirty="0"/>
              <a:t>02/10/2017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2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6484" y="989250"/>
            <a:ext cx="8484430" cy="5074313"/>
          </a:xfrm>
        </p:spPr>
        <p:txBody>
          <a:bodyPr>
            <a:normAutofit/>
          </a:bodyPr>
          <a:lstStyle/>
          <a:p>
            <a:r>
              <a:rPr lang="en-US" sz="1600" dirty="0"/>
              <a:t>In DFM </a:t>
            </a:r>
            <a:r>
              <a:rPr lang="en-US" sz="1600" dirty="0" smtClean="0"/>
              <a:t>Admin, de </a:t>
            </a:r>
            <a:r>
              <a:rPr lang="en-US" sz="1600" dirty="0" err="1" smtClean="0"/>
              <a:t>parametrat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utilizatorii</a:t>
            </a:r>
            <a:r>
              <a:rPr lang="en-US" sz="1600" dirty="0" smtClean="0"/>
              <a:t>:</a:t>
            </a:r>
          </a:p>
          <a:p>
            <a:pPr lvl="1"/>
            <a:r>
              <a:rPr lang="fr-FR" sz="1600" dirty="0" smtClean="0"/>
              <a:t>Pt </a:t>
            </a:r>
            <a:r>
              <a:rPr lang="fr-FR" sz="1600" dirty="0" err="1" smtClean="0"/>
              <a:t>fiecare</a:t>
            </a:r>
            <a:r>
              <a:rPr lang="fr-FR" sz="1600" dirty="0" smtClean="0"/>
              <a:t> </a:t>
            </a:r>
            <a:r>
              <a:rPr lang="fr-FR" sz="1600" dirty="0" err="1" smtClean="0"/>
              <a:t>utilizator</a:t>
            </a:r>
            <a:r>
              <a:rPr lang="fr-FR" sz="1600" dirty="0" smtClean="0"/>
              <a:t> DFM </a:t>
            </a:r>
            <a:r>
              <a:rPr lang="fr-FR" sz="1600" dirty="0" err="1" smtClean="0"/>
              <a:t>trebuie</a:t>
            </a:r>
            <a:r>
              <a:rPr lang="fr-FR" sz="1600" dirty="0" smtClean="0"/>
              <a:t> pus </a:t>
            </a:r>
            <a:r>
              <a:rPr lang="fr-FR" sz="1600" dirty="0" err="1" smtClean="0"/>
              <a:t>codul</a:t>
            </a:r>
            <a:r>
              <a:rPr lang="fr-FR" sz="1600" dirty="0" smtClean="0"/>
              <a:t> </a:t>
            </a:r>
            <a:r>
              <a:rPr lang="fr-FR" sz="1600" dirty="0" err="1" smtClean="0"/>
              <a:t>receptioner</a:t>
            </a:r>
            <a:endParaRPr lang="en-US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Configurare</a:t>
            </a:r>
            <a:r>
              <a:rPr lang="fr-FR" dirty="0" smtClean="0"/>
              <a:t> </a:t>
            </a:r>
            <a:r>
              <a:rPr lang="fr-FR" dirty="0" err="1" smtClean="0"/>
              <a:t>utilizatori</a:t>
            </a:r>
            <a:r>
              <a:rPr lang="fr-FR" dirty="0" smtClean="0"/>
              <a:t> in DFM ADMIN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1662557"/>
            <a:ext cx="6810007" cy="23689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7" y="3355529"/>
            <a:ext cx="7785627" cy="30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51869" y="936241"/>
            <a:ext cx="8484430" cy="507431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In DFM Admin – de pus </a:t>
            </a:r>
            <a:r>
              <a:rPr lang="fr-FR" sz="1600" dirty="0" err="1" smtClean="0"/>
              <a:t>prestatiile</a:t>
            </a:r>
            <a:r>
              <a:rPr lang="fr-FR" sz="1600" dirty="0" smtClean="0"/>
              <a:t> </a:t>
            </a:r>
            <a:r>
              <a:rPr lang="fr-FR" sz="1600" dirty="0" err="1" smtClean="0"/>
              <a:t>complementare</a:t>
            </a:r>
            <a:r>
              <a:rPr lang="fr-FR" sz="1600" dirty="0" smtClean="0"/>
              <a:t> </a:t>
            </a:r>
            <a:r>
              <a:rPr lang="fr-FR" sz="1600" dirty="0" err="1" smtClean="0"/>
              <a:t>sau</a:t>
            </a:r>
            <a:r>
              <a:rPr lang="fr-FR" sz="1600" dirty="0" smtClean="0"/>
              <a:t> de </a:t>
            </a:r>
            <a:r>
              <a:rPr lang="fr-FR" sz="1600" dirty="0" err="1" smtClean="0"/>
              <a:t>realizat</a:t>
            </a:r>
            <a:r>
              <a:rPr lang="fr-FR" sz="1600" dirty="0" smtClean="0"/>
              <a:t> un </a:t>
            </a:r>
            <a:r>
              <a:rPr lang="fr-FR" sz="1600" dirty="0" err="1" smtClean="0"/>
              <a:t>exemplu</a:t>
            </a:r>
            <a:r>
              <a:rPr lang="fr-FR" sz="1600" dirty="0" smtClean="0"/>
              <a:t> </a:t>
            </a:r>
            <a:r>
              <a:rPr lang="fr-FR" sz="1600" dirty="0" err="1" smtClean="0"/>
              <a:t>impreuna</a:t>
            </a:r>
            <a:r>
              <a:rPr lang="fr-FR" sz="1600" dirty="0" smtClean="0"/>
              <a:t> </a:t>
            </a:r>
            <a:r>
              <a:rPr lang="fr-FR" sz="1600" dirty="0" err="1" smtClean="0"/>
              <a:t>cu</a:t>
            </a:r>
            <a:r>
              <a:rPr lang="fr-FR" sz="1600" dirty="0" smtClean="0"/>
              <a:t> COSI :</a:t>
            </a:r>
            <a:endParaRPr lang="en-US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COnfigurare</a:t>
            </a:r>
            <a:r>
              <a:rPr lang="fr-FR" dirty="0" smtClean="0"/>
              <a:t> </a:t>
            </a:r>
            <a:r>
              <a:rPr lang="fr-FR" dirty="0" err="1" smtClean="0"/>
              <a:t>prestatii</a:t>
            </a:r>
            <a:r>
              <a:rPr lang="fr-FR" dirty="0" smtClean="0"/>
              <a:t> SUPLIMENTARE </a:t>
            </a:r>
            <a:r>
              <a:rPr lang="fr-FR" dirty="0"/>
              <a:t>in DFM ADMIN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9" y="1499278"/>
            <a:ext cx="8004313" cy="29456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4" y="3362503"/>
            <a:ext cx="8586637" cy="32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814554" y="4118662"/>
            <a:ext cx="1751980" cy="841923"/>
            <a:chOff x="3184779" y="5102511"/>
            <a:chExt cx="2743200" cy="1284720"/>
          </a:xfrm>
        </p:grpSpPr>
        <p:pic>
          <p:nvPicPr>
            <p:cNvPr id="5" name="Graphique 4" descr="Écran">
              <a:extLst>
                <a:ext uri="{FF2B5EF4-FFF2-40B4-BE49-F238E27FC236}">
                  <a16:creationId xmlns="" xmlns:a16="http://schemas.microsoft.com/office/drawing/2014/main" id="{E2D12C57-334A-4A6B-A33E-E2B1037D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13579" y="5102511"/>
              <a:ext cx="914400" cy="914400"/>
            </a:xfrm>
            <a:prstGeom prst="rect">
              <a:avLst/>
            </a:prstGeom>
          </p:spPr>
        </p:pic>
        <p:pic>
          <p:nvPicPr>
            <p:cNvPr id="6" name="Graphique 5" descr="Écran">
              <a:extLst>
                <a:ext uri="{FF2B5EF4-FFF2-40B4-BE49-F238E27FC236}">
                  <a16:creationId xmlns="" xmlns:a16="http://schemas.microsoft.com/office/drawing/2014/main" id="{E6834F42-CBBD-4B0E-82BE-B3EC073F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99179" y="5472831"/>
              <a:ext cx="914400" cy="914400"/>
            </a:xfrm>
            <a:prstGeom prst="rect">
              <a:avLst/>
            </a:prstGeom>
          </p:spPr>
        </p:pic>
        <p:pic>
          <p:nvPicPr>
            <p:cNvPr id="7" name="Graphique 6" descr="Écran">
              <a:extLst>
                <a:ext uri="{FF2B5EF4-FFF2-40B4-BE49-F238E27FC236}">
                  <a16:creationId xmlns="" xmlns:a16="http://schemas.microsoft.com/office/drawing/2014/main" id="{8CCF5A65-D3DD-47C0-A000-7CD95C98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84779" y="5175691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D2A83765-1588-4849-8720-588BC35F8542}"/>
              </a:ext>
            </a:extLst>
          </p:cNvPr>
          <p:cNvSpPr txBox="1"/>
          <p:nvPr/>
        </p:nvSpPr>
        <p:spPr>
          <a:xfrm>
            <a:off x="3579207" y="4088307"/>
            <a:ext cx="535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Post </a:t>
            </a:r>
            <a:r>
              <a:rPr lang="fr-FR" sz="1400" b="1" dirty="0" err="1" smtClean="0"/>
              <a:t>utilizator</a:t>
            </a:r>
            <a:endParaRPr lang="fr-FR" sz="1400" b="1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/>
              <a:t>Vérification des </a:t>
            </a:r>
            <a:r>
              <a:rPr lang="fr-FR" sz="1400" dirty="0" err="1"/>
              <a:t>pré-requis</a:t>
            </a:r>
            <a:endParaRPr lang="fr-FR" sz="1400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/>
              <a:t>Insertion du token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/>
              <a:t>Installation du Kit </a:t>
            </a:r>
            <a:r>
              <a:rPr lang="fr-FR" sz="1400" dirty="0" err="1"/>
              <a:t>Vectury</a:t>
            </a:r>
            <a:r>
              <a:rPr lang="fr-FR" sz="1400" dirty="0"/>
              <a:t> (</a:t>
            </a:r>
            <a:r>
              <a:rPr lang="fr-FR" sz="1400" dirty="0" err="1"/>
              <a:t>Vectury</a:t>
            </a:r>
            <a:r>
              <a:rPr lang="fr-FR" sz="1400" dirty="0"/>
              <a:t> Silent + autorité CA Client)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AC878D4-3709-470B-B568-10295C56D240}"/>
              </a:ext>
            </a:extLst>
          </p:cNvPr>
          <p:cNvSpPr txBox="1"/>
          <p:nvPr/>
        </p:nvSpPr>
        <p:spPr>
          <a:xfrm>
            <a:off x="2426803" y="2564953"/>
            <a:ext cx="5316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Server </a:t>
            </a:r>
            <a:r>
              <a:rPr lang="fr-FR" sz="1400" b="1" dirty="0"/>
              <a:t>TSE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Verificare</a:t>
            </a:r>
            <a:r>
              <a:rPr lang="fr-FR" sz="1400" dirty="0" smtClean="0"/>
              <a:t> </a:t>
            </a:r>
            <a:r>
              <a:rPr lang="fr-FR" sz="1400" dirty="0" err="1" smtClean="0"/>
              <a:t>pre-requis</a:t>
            </a:r>
            <a:endParaRPr lang="fr-FR" sz="1400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Instalare</a:t>
            </a:r>
            <a:r>
              <a:rPr lang="fr-FR" sz="1400" dirty="0" smtClean="0"/>
              <a:t> Kit </a:t>
            </a:r>
            <a:r>
              <a:rPr lang="fr-FR" sz="1400" dirty="0" err="1"/>
              <a:t>Vectury</a:t>
            </a:r>
            <a:r>
              <a:rPr lang="fr-FR" sz="1400" dirty="0"/>
              <a:t> (</a:t>
            </a:r>
            <a:r>
              <a:rPr lang="fr-FR" sz="1400" dirty="0" err="1"/>
              <a:t>Vectury</a:t>
            </a:r>
            <a:r>
              <a:rPr lang="fr-FR" sz="1400" dirty="0"/>
              <a:t> Silent + </a:t>
            </a:r>
            <a:r>
              <a:rPr lang="fr-FR" sz="1400" dirty="0" err="1" smtClean="0"/>
              <a:t>autoritae</a:t>
            </a:r>
            <a:r>
              <a:rPr lang="fr-FR" sz="1400" dirty="0" smtClean="0"/>
              <a:t> </a:t>
            </a:r>
            <a:r>
              <a:rPr lang="fr-FR" sz="1400" dirty="0"/>
              <a:t>CA Client)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Configurare</a:t>
            </a:r>
            <a:r>
              <a:rPr lang="fr-FR" sz="1400" dirty="0" smtClean="0"/>
              <a:t> host local</a:t>
            </a:r>
            <a:endParaRPr lang="fr-FR" sz="1400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Parametraje</a:t>
            </a:r>
            <a:r>
              <a:rPr lang="fr-FR" sz="1400" dirty="0" smtClean="0"/>
              <a:t> </a:t>
            </a:r>
            <a:r>
              <a:rPr lang="fr-FR" sz="1400" dirty="0"/>
              <a:t>DMS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Parametraje</a:t>
            </a:r>
            <a:r>
              <a:rPr lang="fr-FR" sz="1400" dirty="0" smtClean="0"/>
              <a:t> </a:t>
            </a:r>
            <a:r>
              <a:rPr lang="fr-FR" sz="1400" dirty="0"/>
              <a:t>IE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203C4839-ABEB-44D4-91DD-A59684DD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6" y="2532212"/>
            <a:ext cx="1224497" cy="12244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1E531657-21DE-4DFA-B39B-73F5489C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0" y="1414203"/>
            <a:ext cx="1025754" cy="102575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770DAB7D-7789-413E-A1BD-49410837BD17}"/>
              </a:ext>
            </a:extLst>
          </p:cNvPr>
          <p:cNvSpPr txBox="1"/>
          <p:nvPr/>
        </p:nvSpPr>
        <p:spPr>
          <a:xfrm>
            <a:off x="1484244" y="1450026"/>
            <a:ext cx="5022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Server </a:t>
            </a:r>
            <a:r>
              <a:rPr lang="fr-FR" sz="1400" b="1" dirty="0"/>
              <a:t>web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Installare</a:t>
            </a:r>
            <a:r>
              <a:rPr lang="fr-FR" sz="1400" dirty="0" smtClean="0"/>
              <a:t> </a:t>
            </a:r>
            <a:r>
              <a:rPr lang="fr-FR" sz="1400" dirty="0" err="1" smtClean="0"/>
              <a:t>Vectury</a:t>
            </a:r>
            <a:r>
              <a:rPr lang="fr-FR" sz="1400" dirty="0" smtClean="0"/>
              <a:t> </a:t>
            </a:r>
            <a:r>
              <a:rPr lang="fr-FR" sz="1400" dirty="0"/>
              <a:t>CA – G2 (3 fichiers .</a:t>
            </a:r>
            <a:r>
              <a:rPr lang="fr-FR" sz="1400" dirty="0" err="1"/>
              <a:t>pem</a:t>
            </a:r>
            <a:r>
              <a:rPr lang="fr-FR" sz="1400" dirty="0"/>
              <a:t>)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Cerere</a:t>
            </a:r>
            <a:r>
              <a:rPr lang="fr-FR" sz="1400" dirty="0" smtClean="0"/>
              <a:t> certificat</a:t>
            </a:r>
            <a:r>
              <a:rPr lang="fr-FR" sz="1400" dirty="0" smtClean="0"/>
              <a:t> </a:t>
            </a:r>
            <a:r>
              <a:rPr lang="fr-FR" sz="1400" dirty="0"/>
              <a:t>CSR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Instalare</a:t>
            </a:r>
            <a:r>
              <a:rPr lang="fr-FR" sz="1400" dirty="0" smtClean="0"/>
              <a:t> certificat </a:t>
            </a:r>
            <a:r>
              <a:rPr lang="fr-FR" sz="1400" dirty="0" err="1" smtClean="0"/>
              <a:t>pe</a:t>
            </a:r>
            <a:r>
              <a:rPr lang="fr-FR" sz="1400" dirty="0" smtClean="0"/>
              <a:t> server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6484" y="245674"/>
            <a:ext cx="8486398" cy="464024"/>
          </a:xfrm>
        </p:spPr>
        <p:txBody>
          <a:bodyPr/>
          <a:lstStyle/>
          <a:p>
            <a:r>
              <a:rPr lang="fr-FR" sz="2800" dirty="0" smtClean="0"/>
              <a:t>REZUMAT ACTIUNI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31193" y="82050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800" b="1" dirty="0" err="1" smtClean="0">
                <a:solidFill>
                  <a:schemeClr val="tx1"/>
                </a:solidFill>
              </a:rPr>
              <a:t>Sunt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patru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tipuri</a:t>
            </a:r>
            <a:r>
              <a:rPr lang="fr-FR" sz="1800" b="1" dirty="0" smtClean="0">
                <a:solidFill>
                  <a:schemeClr val="tx1"/>
                </a:solidFill>
              </a:rPr>
              <a:t> de </a:t>
            </a:r>
            <a:r>
              <a:rPr lang="fr-FR" sz="1800" b="1" dirty="0" err="1" smtClean="0">
                <a:solidFill>
                  <a:schemeClr val="tx1"/>
                </a:solidFill>
              </a:rPr>
              <a:t>actiuni</a:t>
            </a:r>
            <a:r>
              <a:rPr lang="fr-FR" sz="1800" b="1" dirty="0" smtClean="0">
                <a:solidFill>
                  <a:schemeClr val="tx1"/>
                </a:solidFill>
              </a:rPr>
              <a:t> : la </a:t>
            </a:r>
            <a:r>
              <a:rPr lang="fr-FR" sz="1800" b="1" dirty="0" err="1" smtClean="0">
                <a:solidFill>
                  <a:schemeClr val="tx1"/>
                </a:solidFill>
              </a:rPr>
              <a:t>nivel</a:t>
            </a:r>
            <a:r>
              <a:rPr lang="fr-FR" sz="1800" b="1" dirty="0" smtClean="0">
                <a:solidFill>
                  <a:schemeClr val="tx1"/>
                </a:solidFill>
              </a:rPr>
              <a:t> de server web, la </a:t>
            </a:r>
            <a:r>
              <a:rPr lang="fr-FR" sz="1800" b="1" dirty="0" err="1" smtClean="0">
                <a:solidFill>
                  <a:schemeClr val="tx1"/>
                </a:solidFill>
              </a:rPr>
              <a:t>nivel</a:t>
            </a:r>
            <a:r>
              <a:rPr lang="fr-FR" sz="1800" b="1" dirty="0" smtClean="0">
                <a:solidFill>
                  <a:schemeClr val="tx1"/>
                </a:solidFill>
              </a:rPr>
              <a:t> de server TSE,</a:t>
            </a:r>
          </a:p>
          <a:p>
            <a:r>
              <a:rPr lang="fr-FR" sz="1800" b="1" dirty="0" smtClean="0">
                <a:solidFill>
                  <a:schemeClr val="tx1"/>
                </a:solidFill>
              </a:rPr>
              <a:t>la </a:t>
            </a:r>
            <a:r>
              <a:rPr lang="fr-FR" sz="1800" b="1" dirty="0" err="1" smtClean="0">
                <a:solidFill>
                  <a:schemeClr val="tx1"/>
                </a:solidFill>
              </a:rPr>
              <a:t>nivel</a:t>
            </a:r>
            <a:r>
              <a:rPr lang="fr-FR" sz="1800" b="1" dirty="0" smtClean="0">
                <a:solidFill>
                  <a:schemeClr val="tx1"/>
                </a:solidFill>
              </a:rPr>
              <a:t> de post </a:t>
            </a:r>
            <a:r>
              <a:rPr lang="fr-FR" sz="1800" b="1" dirty="0" err="1" smtClean="0"/>
              <a:t>U</a:t>
            </a:r>
            <a:r>
              <a:rPr lang="fr-FR" sz="1800" b="1" dirty="0" err="1" smtClean="0">
                <a:solidFill>
                  <a:schemeClr val="tx1"/>
                </a:solidFill>
              </a:rPr>
              <a:t>tilizator</a:t>
            </a:r>
            <a:r>
              <a:rPr lang="fr-FR" sz="1800" b="1" dirty="0" smtClean="0">
                <a:solidFill>
                  <a:schemeClr val="tx1"/>
                </a:solidFill>
              </a:rPr>
              <a:t> si in DFM Web Admin</a:t>
            </a:r>
            <a:endParaRPr lang="en-US" sz="1800" b="1" dirty="0" err="1" smtClean="0">
              <a:solidFill>
                <a:schemeClr val="tx1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9103" y="5287392"/>
            <a:ext cx="1604602" cy="71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2A83765-1588-4849-8720-588BC35F8542}"/>
              </a:ext>
            </a:extLst>
          </p:cNvPr>
          <p:cNvSpPr txBox="1"/>
          <p:nvPr/>
        </p:nvSpPr>
        <p:spPr>
          <a:xfrm>
            <a:off x="4479683" y="5167295"/>
            <a:ext cx="4268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DFM Admin</a:t>
            </a:r>
            <a:endParaRPr lang="fr-FR" sz="1400" b="1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Nume</a:t>
            </a:r>
            <a:r>
              <a:rPr lang="fr-FR" sz="1400" dirty="0" smtClean="0"/>
              <a:t> </a:t>
            </a:r>
            <a:r>
              <a:rPr lang="fr-FR" sz="1400" dirty="0" err="1" smtClean="0"/>
              <a:t>DMS,Interfata</a:t>
            </a:r>
            <a:r>
              <a:rPr lang="fr-FR" sz="1400" dirty="0" smtClean="0"/>
              <a:t> DMS, url DMS, API-DMS</a:t>
            </a:r>
            <a:endParaRPr lang="fr-FR" sz="1400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Utlizatori</a:t>
            </a:r>
            <a:r>
              <a:rPr lang="fr-FR" sz="1400" dirty="0" smtClean="0"/>
              <a:t> – </a:t>
            </a:r>
            <a:r>
              <a:rPr lang="fr-FR" sz="1400" dirty="0" err="1" smtClean="0"/>
              <a:t>cod</a:t>
            </a:r>
            <a:r>
              <a:rPr lang="fr-FR" sz="1400" dirty="0" smtClean="0"/>
              <a:t> </a:t>
            </a:r>
            <a:r>
              <a:rPr lang="fr-FR" sz="1400" dirty="0" err="1" smtClean="0"/>
              <a:t>receptioner</a:t>
            </a:r>
            <a:endParaRPr lang="fr-FR" sz="1400" dirty="0"/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Manopera</a:t>
            </a:r>
            <a:r>
              <a:rPr lang="fr-FR" sz="1400" dirty="0" smtClean="0"/>
              <a:t> Dacia</a:t>
            </a:r>
          </a:p>
          <a:p>
            <a:pPr marL="210026" indent="-210026">
              <a:buFont typeface="Arial" panose="020B0604020202020204" pitchFamily="34" charset="0"/>
              <a:buChar char="•"/>
            </a:pPr>
            <a:r>
              <a:rPr lang="fr-FR" sz="1400" dirty="0" err="1" smtClean="0"/>
              <a:t>Prstatii</a:t>
            </a:r>
            <a:r>
              <a:rPr lang="fr-FR" sz="1400" dirty="0" smtClean="0"/>
              <a:t> </a:t>
            </a:r>
            <a:r>
              <a:rPr lang="fr-FR" sz="1400" dirty="0" err="1" smtClean="0"/>
              <a:t>complementare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9919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6484" y="1235661"/>
            <a:ext cx="8218403" cy="5074313"/>
          </a:xfrm>
        </p:spPr>
        <p:txBody>
          <a:bodyPr>
            <a:normAutofit/>
          </a:bodyPr>
          <a:lstStyle/>
          <a:p>
            <a:r>
              <a:rPr lang="fr-FR" sz="1600" b="0" dirty="0" smtClean="0"/>
              <a:t>FARA </a:t>
            </a:r>
            <a:r>
              <a:rPr lang="fr-FR" sz="1600" b="0" dirty="0" err="1" smtClean="0"/>
              <a:t>caractere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speciale</a:t>
            </a:r>
            <a:endParaRPr lang="fr-FR" sz="1600" b="0" dirty="0"/>
          </a:p>
          <a:p>
            <a:r>
              <a:rPr lang="fr-FR" sz="1600" b="0" dirty="0" err="1" smtClean="0"/>
              <a:t>Fara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spatii</a:t>
            </a:r>
            <a:endParaRPr lang="fr-FR" sz="1600" b="0" dirty="0"/>
          </a:p>
          <a:p>
            <a:r>
              <a:rPr lang="fr-FR" sz="1600" b="0" dirty="0" smtClean="0"/>
              <a:t>In </a:t>
            </a:r>
            <a:r>
              <a:rPr lang="fr-FR" sz="1600" b="0" dirty="0" err="1" smtClean="0"/>
              <a:t>rosu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cee</a:t>
            </a:r>
            <a:r>
              <a:rPr lang="fr-FR" sz="1600" b="0" dirty="0" smtClean="0"/>
              <a:t> ace </a:t>
            </a:r>
            <a:r>
              <a:rPr lang="fr-FR" sz="1600" b="0" dirty="0" err="1" smtClean="0"/>
              <a:t>trebuie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modificat</a:t>
            </a:r>
            <a:endParaRPr lang="fr-FR" sz="1600" b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</a:t>
            </a:r>
            <a:r>
              <a:rPr lang="fr-FR" dirty="0" err="1" smtClean="0"/>
              <a:t>cerere</a:t>
            </a:r>
            <a:r>
              <a:rPr lang="fr-FR" dirty="0" smtClean="0"/>
              <a:t>  </a:t>
            </a:r>
            <a:r>
              <a:rPr lang="fr-FR" dirty="0" err="1"/>
              <a:t>csr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15723"/>
              </p:ext>
            </p:extLst>
          </p:nvPr>
        </p:nvGraphicFramePr>
        <p:xfrm>
          <a:off x="518330" y="2451479"/>
          <a:ext cx="7219214" cy="2966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09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9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/>
                        <a:t>Nom du fichier requête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datafirst01</a:t>
                      </a:r>
                      <a:r>
                        <a:rPr lang="fr-FR" b="0" dirty="0"/>
                        <a:t>.dms.dcs2.renault.com.csr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Common </a:t>
                      </a:r>
                      <a:r>
                        <a:rPr lang="fr-FR" dirty="0" err="1"/>
                        <a:t>name</a:t>
                      </a:r>
                      <a:r>
                        <a:rPr lang="fr-FR" dirty="0"/>
                        <a:t>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datafirst01</a:t>
                      </a:r>
                      <a:r>
                        <a:rPr lang="fr-FR" dirty="0"/>
                        <a:t>.dms.dcs2.renault.com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Organisation </a:t>
                      </a:r>
                      <a:r>
                        <a:rPr lang="fr-FR" dirty="0" err="1"/>
                        <a:t>name</a:t>
                      </a:r>
                      <a:r>
                        <a:rPr lang="fr-FR" dirty="0"/>
                        <a:t> </a:t>
                      </a:r>
                      <a:r>
                        <a:rPr lang="fr-FR" i="1" dirty="0"/>
                        <a:t>(MAJ)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DATAFIRST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Country </a:t>
                      </a:r>
                      <a:r>
                        <a:rPr lang="fr-FR" dirty="0" err="1"/>
                        <a:t>name</a:t>
                      </a:r>
                      <a:r>
                        <a:rPr lang="fr-FR" dirty="0"/>
                        <a:t> </a:t>
                      </a:r>
                      <a:r>
                        <a:rPr lang="fr-FR" i="1" dirty="0"/>
                        <a:t>(MAJ,</a:t>
                      </a:r>
                      <a:r>
                        <a:rPr lang="fr-FR" i="1" baseline="0" dirty="0"/>
                        <a:t> in English</a:t>
                      </a:r>
                      <a:r>
                        <a:rPr lang="fr-FR" i="1" dirty="0"/>
                        <a:t>)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ROMANIA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State/Province </a:t>
                      </a:r>
                      <a:r>
                        <a:rPr lang="fr-FR" i="1" dirty="0"/>
                        <a:t>(MAJ)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Email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address</a:t>
                      </a:r>
                      <a:endParaRPr lang="fr-FR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/>
                        <a:t>Organisation Unit </a:t>
                      </a:r>
                      <a:r>
                        <a:rPr lang="fr-FR" i="1" dirty="0"/>
                        <a:t>(MAJ)</a:t>
                      </a:r>
                      <a:endParaRPr lang="fr-FR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WIZROM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61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CINE ? </a:t>
            </a:r>
            <a:r>
              <a:rPr lang="fr-FR" sz="1600" b="0" dirty="0" smtClean="0">
                <a:solidFill>
                  <a:srgbClr val="000000"/>
                </a:solidFill>
              </a:rPr>
              <a:t>COSI </a:t>
            </a:r>
            <a:r>
              <a:rPr lang="fr-FR" sz="1600" b="0" dirty="0" err="1" smtClean="0">
                <a:solidFill>
                  <a:srgbClr val="000000"/>
                </a:solidFill>
              </a:rPr>
              <a:t>sau</a:t>
            </a:r>
            <a:r>
              <a:rPr lang="fr-FR" sz="1600" b="0" dirty="0" smtClean="0">
                <a:solidFill>
                  <a:srgbClr val="000000"/>
                </a:solidFill>
              </a:rPr>
              <a:t> Editor DMS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CAND ? </a:t>
            </a:r>
            <a:r>
              <a:rPr lang="fr-FR" sz="1600" dirty="0" err="1" smtClean="0">
                <a:solidFill>
                  <a:srgbClr val="000000"/>
                </a:solidFill>
              </a:rPr>
              <a:t>Inainte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b="0" dirty="0" smtClean="0">
                <a:solidFill>
                  <a:srgbClr val="000000"/>
                </a:solidFill>
              </a:rPr>
              <a:t>de </a:t>
            </a:r>
            <a:r>
              <a:rPr lang="fr-FR" sz="1600" b="0" dirty="0" err="1" smtClean="0">
                <a:solidFill>
                  <a:srgbClr val="000000"/>
                </a:solidFill>
              </a:rPr>
              <a:t>implementare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endParaRPr lang="fr-FR" sz="1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>
                <a:solidFill>
                  <a:srgbClr val="000000"/>
                </a:solidFill>
              </a:rPr>
              <a:t>Prérequis : </a:t>
            </a:r>
          </a:p>
          <a:p>
            <a:pPr lvl="0"/>
            <a:r>
              <a:rPr lang="fr-FR" sz="1600" dirty="0" smtClean="0"/>
              <a:t>Tip </a:t>
            </a:r>
            <a:r>
              <a:rPr lang="fr-FR" sz="1600" dirty="0" err="1" smtClean="0"/>
              <a:t>masina</a:t>
            </a:r>
            <a:r>
              <a:rPr lang="fr-FR" sz="1600" dirty="0" smtClean="0"/>
              <a:t> </a:t>
            </a:r>
            <a:r>
              <a:rPr lang="fr-FR" sz="1600" dirty="0"/>
              <a:t>: </a:t>
            </a:r>
            <a:r>
              <a:rPr lang="fr-FR" sz="1600" b="0" dirty="0" err="1" smtClean="0"/>
              <a:t>fizica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sau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virtuala</a:t>
            </a:r>
            <a:r>
              <a:rPr lang="fr-FR" sz="1600" b="0" dirty="0" smtClean="0"/>
              <a:t> </a:t>
            </a:r>
            <a:r>
              <a:rPr lang="fr-FR" sz="1600" b="0" dirty="0"/>
              <a:t>(VDI, RDS)</a:t>
            </a:r>
          </a:p>
          <a:p>
            <a:pPr lvl="0"/>
            <a:r>
              <a:rPr lang="en-US" sz="1600" dirty="0"/>
              <a:t>OS : </a:t>
            </a:r>
            <a:r>
              <a:rPr lang="en-US" sz="1600" b="0" dirty="0"/>
              <a:t>Windows (7, 8.1, 10) (x32 </a:t>
            </a:r>
            <a:r>
              <a:rPr lang="en-US" sz="1600" b="0" dirty="0" err="1"/>
              <a:t>ou</a:t>
            </a:r>
            <a:r>
              <a:rPr lang="en-US" sz="1600" b="0" dirty="0"/>
              <a:t> x64)</a:t>
            </a:r>
            <a:endParaRPr lang="fr-FR" sz="1600" b="0" dirty="0"/>
          </a:p>
          <a:p>
            <a:pPr lvl="0"/>
            <a:r>
              <a:rPr lang="en-US" sz="1600" dirty="0" smtClean="0"/>
              <a:t>Navigator </a:t>
            </a:r>
            <a:r>
              <a:rPr lang="en-US" sz="1600" dirty="0"/>
              <a:t>web : </a:t>
            </a:r>
            <a:r>
              <a:rPr lang="en-US" sz="1600" b="0" dirty="0"/>
              <a:t>Internet Explorer 11</a:t>
            </a:r>
            <a:endParaRPr lang="fr-FR" sz="1600" b="0" dirty="0"/>
          </a:p>
          <a:p>
            <a:pPr lvl="0"/>
            <a:r>
              <a:rPr lang="en-US" sz="1600" dirty="0"/>
              <a:t>Microsoft Framework : </a:t>
            </a:r>
            <a:r>
              <a:rPr lang="en-US" sz="1600" b="0" dirty="0"/>
              <a:t>3.5 (</a:t>
            </a:r>
            <a:r>
              <a:rPr lang="en-US" sz="1600" b="0" dirty="0" smtClean="0"/>
              <a:t>minim) </a:t>
            </a:r>
            <a:r>
              <a:rPr lang="en-US" sz="1600" b="0" dirty="0" err="1" smtClean="0"/>
              <a:t>sau</a:t>
            </a:r>
            <a:r>
              <a:rPr lang="en-US" sz="1600" b="0" dirty="0" smtClean="0"/>
              <a:t> </a:t>
            </a:r>
            <a:r>
              <a:rPr lang="en-US" sz="1600" b="0" dirty="0"/>
              <a:t>4.5 (</a:t>
            </a:r>
            <a:r>
              <a:rPr lang="en-US" sz="1600" b="0" dirty="0" err="1" smtClean="0"/>
              <a:t>recomandat</a:t>
            </a:r>
            <a:r>
              <a:rPr lang="en-US" sz="1600" b="0" dirty="0" smtClean="0"/>
              <a:t>)</a:t>
            </a:r>
            <a:endParaRPr lang="fr-FR" sz="1600" dirty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Verificari</a:t>
            </a:r>
            <a:r>
              <a:rPr lang="fr-FR" dirty="0" smtClean="0"/>
              <a:t> </a:t>
            </a:r>
            <a:r>
              <a:rPr lang="fr-FR" dirty="0"/>
              <a:t>prérequis </a:t>
            </a:r>
            <a:r>
              <a:rPr lang="fr-FR" dirty="0" smtClean="0"/>
              <a:t>la </a:t>
            </a:r>
            <a:r>
              <a:rPr lang="fr-FR" dirty="0" err="1" smtClean="0"/>
              <a:t>nivel</a:t>
            </a:r>
            <a:r>
              <a:rPr lang="fr-FR" dirty="0" smtClean="0"/>
              <a:t> </a:t>
            </a:r>
            <a:r>
              <a:rPr lang="fr-FR" dirty="0" smtClean="0"/>
              <a:t>pc </a:t>
            </a:r>
            <a:r>
              <a:rPr lang="fr-FR" dirty="0" err="1" smtClean="0"/>
              <a:t>utilizator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37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>
                <a:solidFill>
                  <a:srgbClr val="000000"/>
                </a:solidFill>
              </a:rPr>
              <a:t>CINE ? </a:t>
            </a:r>
            <a:r>
              <a:rPr lang="fr-FR" sz="1600" b="0" dirty="0">
                <a:solidFill>
                  <a:srgbClr val="000000"/>
                </a:solidFill>
              </a:rPr>
              <a:t>COSI </a:t>
            </a:r>
            <a:r>
              <a:rPr lang="fr-FR" sz="1600" b="0" dirty="0" err="1">
                <a:solidFill>
                  <a:srgbClr val="000000"/>
                </a:solidFill>
              </a:rPr>
              <a:t>sau</a:t>
            </a:r>
            <a:r>
              <a:rPr lang="fr-FR" sz="1600" b="0" dirty="0">
                <a:solidFill>
                  <a:srgbClr val="000000"/>
                </a:solidFill>
              </a:rPr>
              <a:t> Editor DMS</a:t>
            </a: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>
                <a:solidFill>
                  <a:srgbClr val="000000"/>
                </a:solidFill>
              </a:rPr>
              <a:t>CAND ? </a:t>
            </a:r>
            <a:r>
              <a:rPr lang="fr-FR" sz="1600" dirty="0" smtClean="0">
                <a:solidFill>
                  <a:srgbClr val="000000"/>
                </a:solidFill>
              </a:rPr>
              <a:t>La </a:t>
            </a:r>
            <a:r>
              <a:rPr lang="fr-FR" sz="1600" dirty="0" err="1" smtClean="0">
                <a:solidFill>
                  <a:srgbClr val="000000"/>
                </a:solidFill>
              </a:rPr>
              <a:t>momentul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inserari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token-ului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endParaRPr lang="fr-FR" sz="1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1600" dirty="0" smtClean="0"/>
              <a:t>DE INSTALAT</a:t>
            </a:r>
            <a:r>
              <a:rPr lang="en-US" sz="1600" dirty="0" smtClean="0"/>
              <a:t> </a:t>
            </a:r>
            <a:r>
              <a:rPr lang="en-US" sz="1600" dirty="0"/>
              <a:t>:</a:t>
            </a:r>
          </a:p>
          <a:p>
            <a:pPr lvl="0"/>
            <a:r>
              <a:rPr lang="en-US" sz="1600" dirty="0" err="1" smtClean="0"/>
              <a:t>Componente</a:t>
            </a:r>
            <a:r>
              <a:rPr lang="en-US" sz="1600" dirty="0" smtClean="0"/>
              <a:t>: </a:t>
            </a:r>
            <a:r>
              <a:rPr lang="en-US" sz="1600" b="0" dirty="0"/>
              <a:t>ActiveX, </a:t>
            </a:r>
            <a:r>
              <a:rPr lang="en-US" sz="1600" b="0" dirty="0" err="1"/>
              <a:t>ViewPoint</a:t>
            </a:r>
            <a:r>
              <a:rPr lang="en-US" sz="1600" b="0" dirty="0"/>
              <a:t> </a:t>
            </a:r>
            <a:r>
              <a:rPr lang="en-US" sz="1600" b="0" dirty="0" smtClean="0"/>
              <a:t>(</a:t>
            </a:r>
            <a:r>
              <a:rPr lang="en-US" sz="1600" b="0" dirty="0" smtClean="0"/>
              <a:t>se </a:t>
            </a:r>
            <a:r>
              <a:rPr lang="en-US" sz="1600" b="0" dirty="0" err="1" smtClean="0"/>
              <a:t>instaleaza</a:t>
            </a:r>
            <a:r>
              <a:rPr lang="en-US" sz="1600" b="0" dirty="0" smtClean="0"/>
              <a:t> la prima </a:t>
            </a:r>
            <a:r>
              <a:rPr lang="en-US" sz="1600" b="0" dirty="0" err="1" smtClean="0"/>
              <a:t>lansare</a:t>
            </a:r>
            <a:r>
              <a:rPr lang="en-US" sz="1600" b="0" dirty="0" smtClean="0"/>
              <a:t> a </a:t>
            </a:r>
            <a:r>
              <a:rPr lang="en-US" sz="1600" b="0" dirty="0" smtClean="0"/>
              <a:t>DFM-</a:t>
            </a:r>
            <a:r>
              <a:rPr lang="en-US" sz="1600" b="0" dirty="0" err="1" smtClean="0"/>
              <a:t>ului</a:t>
            </a:r>
            <a:r>
              <a:rPr lang="en-US" sz="1600" b="0" dirty="0" smtClean="0"/>
              <a:t>)</a:t>
            </a:r>
            <a:endParaRPr lang="fr-FR" sz="1600" b="0" dirty="0">
              <a:solidFill>
                <a:srgbClr val="FF0000"/>
              </a:solidFill>
            </a:endParaRPr>
          </a:p>
          <a:p>
            <a:pPr lvl="0"/>
            <a:r>
              <a:rPr lang="fr-FR" sz="1600" dirty="0"/>
              <a:t>Kit </a:t>
            </a:r>
            <a:r>
              <a:rPr lang="fr-FR" sz="1600" dirty="0" err="1"/>
              <a:t>Vectury</a:t>
            </a:r>
            <a:r>
              <a:rPr lang="fr-FR" sz="1600" dirty="0"/>
              <a:t> + token</a:t>
            </a:r>
          </a:p>
          <a:p>
            <a:pPr lvl="0"/>
            <a:endParaRPr lang="fr-FR" sz="1600" dirty="0"/>
          </a:p>
          <a:p>
            <a:r>
              <a:rPr lang="fr-FR" sz="1600" dirty="0"/>
              <a:t>Le kit </a:t>
            </a:r>
            <a:r>
              <a:rPr lang="fr-FR" sz="1600" dirty="0" err="1"/>
              <a:t>Vectury</a:t>
            </a:r>
            <a:r>
              <a:rPr lang="fr-FR" sz="1600" dirty="0"/>
              <a:t> (.zip) </a:t>
            </a:r>
            <a:r>
              <a:rPr lang="fr-FR" sz="1600" dirty="0" err="1" smtClean="0"/>
              <a:t>contine</a:t>
            </a:r>
            <a:r>
              <a:rPr lang="fr-FR" sz="1600" dirty="0"/>
              <a:t> </a:t>
            </a:r>
            <a:r>
              <a:rPr lang="fr-FR" sz="1600" b="0" dirty="0"/>
              <a:t>(master RNFI </a:t>
            </a:r>
            <a:r>
              <a:rPr lang="fr-FR" sz="1600" b="0" dirty="0" err="1"/>
              <a:t>worldwide</a:t>
            </a:r>
            <a:r>
              <a:rPr lang="fr-FR" sz="1600" b="0" dirty="0"/>
              <a:t> </a:t>
            </a:r>
            <a:r>
              <a:rPr lang="fr-FR" sz="1600" b="0" dirty="0" smtClean="0"/>
              <a:t>in </a:t>
            </a:r>
            <a:r>
              <a:rPr lang="fr-FR" sz="1600" b="0" dirty="0" err="1" smtClean="0"/>
              <a:t>curs</a:t>
            </a:r>
            <a:r>
              <a:rPr lang="fr-FR" sz="1600" b="0" dirty="0" smtClean="0"/>
              <a:t> de </a:t>
            </a:r>
            <a:r>
              <a:rPr lang="fr-FR" sz="1600" b="0" dirty="0" err="1" smtClean="0"/>
              <a:t>dezvoltare</a:t>
            </a:r>
            <a:r>
              <a:rPr lang="fr-FR" sz="1600" b="0" dirty="0" smtClean="0"/>
              <a:t>) </a:t>
            </a:r>
            <a:r>
              <a:rPr lang="fr-FR" sz="1600" dirty="0"/>
              <a:t>:</a:t>
            </a:r>
          </a:p>
          <a:p>
            <a:pPr lvl="1"/>
            <a:r>
              <a:rPr lang="fr-FR" sz="1600" dirty="0" smtClean="0"/>
              <a:t>Kit </a:t>
            </a:r>
            <a:r>
              <a:rPr lang="fr-FR" sz="1600" dirty="0" err="1"/>
              <a:t>Vectury</a:t>
            </a:r>
            <a:r>
              <a:rPr lang="fr-FR" sz="1600" dirty="0"/>
              <a:t> </a:t>
            </a:r>
            <a:r>
              <a:rPr lang="fr-FR" sz="1600" dirty="0" err="1"/>
              <a:t>Silent</a:t>
            </a:r>
            <a:r>
              <a:rPr lang="fr-FR" sz="1600" dirty="0"/>
              <a:t> </a:t>
            </a:r>
            <a:r>
              <a:rPr lang="fr-FR" sz="1600" dirty="0" err="1" smtClean="0"/>
              <a:t>versiune</a:t>
            </a:r>
            <a:r>
              <a:rPr lang="fr-FR" sz="1600" dirty="0" smtClean="0"/>
              <a:t> </a:t>
            </a:r>
            <a:r>
              <a:rPr lang="fr-FR" sz="1600" dirty="0"/>
              <a:t>32 </a:t>
            </a:r>
            <a:r>
              <a:rPr lang="fr-FR" sz="1600" dirty="0" smtClean="0"/>
              <a:t>si </a:t>
            </a:r>
            <a:r>
              <a:rPr lang="fr-FR" sz="1600" dirty="0"/>
              <a:t>64 bits (.</a:t>
            </a:r>
            <a:r>
              <a:rPr lang="fr-FR" sz="1600" dirty="0" err="1"/>
              <a:t>exe</a:t>
            </a:r>
            <a:r>
              <a:rPr lang="fr-FR" sz="1600" dirty="0"/>
              <a:t>).</a:t>
            </a:r>
          </a:p>
          <a:p>
            <a:pPr lvl="1"/>
            <a:r>
              <a:rPr lang="fr-FR" sz="1600" dirty="0" err="1" smtClean="0"/>
              <a:t>Autoritate</a:t>
            </a:r>
            <a:r>
              <a:rPr lang="fr-FR" sz="1600" dirty="0" smtClean="0"/>
              <a:t> </a:t>
            </a:r>
            <a:r>
              <a:rPr lang="fr-FR" sz="1600" dirty="0"/>
              <a:t>CA Client (.</a:t>
            </a:r>
            <a:r>
              <a:rPr lang="fr-FR" sz="1600" dirty="0" err="1"/>
              <a:t>exe</a:t>
            </a:r>
            <a:r>
              <a:rPr lang="fr-FR" sz="1600" dirty="0"/>
              <a:t>)</a:t>
            </a:r>
            <a:endParaRPr lang="fr-FR" sz="1600" dirty="0">
              <a:solidFill>
                <a:srgbClr val="FF0000"/>
              </a:solidFill>
            </a:endParaRPr>
          </a:p>
          <a:p>
            <a:pPr lvl="0"/>
            <a:endParaRPr lang="fr-FR" sz="1600" dirty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Instalare</a:t>
            </a:r>
            <a:r>
              <a:rPr lang="fr-FR" dirty="0" smtClean="0"/>
              <a:t> </a:t>
            </a:r>
            <a:r>
              <a:rPr lang="fr-FR" dirty="0" err="1" smtClean="0"/>
              <a:t>componentE</a:t>
            </a:r>
            <a:r>
              <a:rPr lang="fr-FR" dirty="0" smtClean="0"/>
              <a:t> si kit </a:t>
            </a:r>
            <a:r>
              <a:rPr lang="fr-FR" dirty="0" err="1"/>
              <a:t>vectury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56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36484" y="928048"/>
            <a:ext cx="8484430" cy="526803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>
                <a:solidFill>
                  <a:srgbClr val="000000"/>
                </a:solidFill>
              </a:rPr>
              <a:t>CINE ? </a:t>
            </a:r>
            <a:r>
              <a:rPr lang="fr-FR" sz="1600" b="0" dirty="0" smtClean="0">
                <a:solidFill>
                  <a:srgbClr val="000000"/>
                </a:solidFill>
              </a:rPr>
              <a:t>Editor </a:t>
            </a:r>
            <a:r>
              <a:rPr lang="fr-FR" sz="1600" b="0" dirty="0">
                <a:solidFill>
                  <a:srgbClr val="000000"/>
                </a:solidFill>
              </a:rPr>
              <a:t>DMS</a:t>
            </a: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>
                <a:solidFill>
                  <a:srgbClr val="000000"/>
                </a:solidFill>
              </a:rPr>
              <a:t>CAND </a:t>
            </a:r>
            <a:r>
              <a:rPr lang="fr-FR" sz="1600" dirty="0" smtClean="0">
                <a:solidFill>
                  <a:srgbClr val="000000"/>
                </a:solidFill>
              </a:rPr>
              <a:t>?</a:t>
            </a:r>
            <a:r>
              <a:rPr lang="fr-FR" sz="1600" dirty="0" smtClean="0">
                <a:solidFill>
                  <a:srgbClr val="000000"/>
                </a:solidFill>
              </a:rPr>
              <a:t> INAINTE DE INSTALARE!!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r>
              <a:rPr lang="fr-FR" sz="1600" b="0" dirty="0" err="1" smtClean="0"/>
              <a:t>Deschideti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dosarul</a:t>
            </a:r>
            <a:r>
              <a:rPr lang="fr-FR" sz="1600" b="0" dirty="0" smtClean="0"/>
              <a:t> </a:t>
            </a:r>
            <a:r>
              <a:rPr lang="fr-FR" sz="1600" b="0" dirty="0"/>
              <a:t>Windows\System32\drivers\</a:t>
            </a:r>
            <a:r>
              <a:rPr lang="fr-FR" sz="1600" b="0" dirty="0" err="1"/>
              <a:t>etc</a:t>
            </a:r>
            <a:r>
              <a:rPr lang="fr-FR" sz="1600" b="0" dirty="0"/>
              <a:t>\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b="0" dirty="0"/>
              <a:t>C</a:t>
            </a:r>
            <a:r>
              <a:rPr lang="fr-FR" sz="1600" b="0" dirty="0" smtClean="0"/>
              <a:t>lic </a:t>
            </a:r>
            <a:r>
              <a:rPr lang="fr-FR" sz="1600" b="0" dirty="0" err="1" smtClean="0"/>
              <a:t>dreapta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pe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fisierul</a:t>
            </a:r>
            <a:r>
              <a:rPr lang="fr-FR" sz="1600" b="0" dirty="0" smtClean="0"/>
              <a:t> </a:t>
            </a:r>
            <a:r>
              <a:rPr lang="fr-FR" sz="1600" b="0" dirty="0"/>
              <a:t>Hosts </a:t>
            </a:r>
            <a:r>
              <a:rPr lang="fr-FR" sz="1600" b="0" dirty="0" smtClean="0"/>
              <a:t>si </a:t>
            </a:r>
            <a:r>
              <a:rPr lang="fr-FR" sz="1600" b="0" dirty="0" err="1" smtClean="0"/>
              <a:t>deschideti</a:t>
            </a:r>
            <a:r>
              <a:rPr lang="fr-FR" sz="1600" b="0" dirty="0" smtClean="0"/>
              <a:t> (ca </a:t>
            </a:r>
            <a:r>
              <a:rPr lang="fr-FR" sz="1600" b="0" dirty="0" err="1" smtClean="0"/>
              <a:t>administrator</a:t>
            </a:r>
            <a:r>
              <a:rPr lang="fr-FR" sz="1600" b="0" dirty="0" smtClean="0"/>
              <a:t>) </a:t>
            </a:r>
            <a:r>
              <a:rPr lang="fr-FR" sz="1600" b="0" dirty="0" err="1" smtClean="0"/>
              <a:t>cu</a:t>
            </a:r>
            <a:r>
              <a:rPr lang="fr-FR" sz="1600" b="0" dirty="0" smtClean="0"/>
              <a:t> </a:t>
            </a:r>
            <a:r>
              <a:rPr lang="fr-FR" sz="1600" b="0" dirty="0"/>
              <a:t>Bloc-Notes </a:t>
            </a:r>
            <a:r>
              <a:rPr lang="fr-FR" sz="1600" b="0" dirty="0" err="1" smtClean="0"/>
              <a:t>sau</a:t>
            </a:r>
            <a:r>
              <a:rPr lang="fr-FR" sz="1600" b="0" dirty="0" smtClean="0"/>
              <a:t> </a:t>
            </a:r>
            <a:r>
              <a:rPr lang="fr-FR" sz="1600" b="0" dirty="0" err="1"/>
              <a:t>NotePad</a:t>
            </a:r>
            <a:r>
              <a:rPr lang="fr-FR" sz="1600" b="0" dirty="0"/>
              <a:t>++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sz="1600" b="0" dirty="0" err="1" smtClean="0"/>
              <a:t>Adaugati</a:t>
            </a:r>
            <a:r>
              <a:rPr lang="fr-FR" sz="1600" b="0" dirty="0" smtClean="0"/>
              <a:t> o </a:t>
            </a:r>
            <a:r>
              <a:rPr lang="fr-FR" sz="1600" b="0" dirty="0" err="1" smtClean="0"/>
              <a:t>ultima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linie</a:t>
            </a:r>
            <a:r>
              <a:rPr lang="fr-FR" sz="1600" b="0" dirty="0" smtClean="0"/>
              <a:t> in </a:t>
            </a:r>
            <a:r>
              <a:rPr lang="fr-FR" sz="1600" b="0" dirty="0" err="1" smtClean="0"/>
              <a:t>fisier</a:t>
            </a:r>
            <a:r>
              <a:rPr lang="fr-FR" sz="1600" b="0" dirty="0" smtClean="0"/>
              <a:t>, </a:t>
            </a:r>
            <a:r>
              <a:rPr lang="fr-FR" sz="1600" b="0" dirty="0" err="1" smtClean="0"/>
              <a:t>urmand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formatul</a:t>
            </a:r>
            <a:r>
              <a:rPr lang="fr-FR" sz="1600" b="0" dirty="0"/>
              <a:t> : </a:t>
            </a:r>
            <a:br>
              <a:rPr lang="fr-FR" sz="1600" b="0" dirty="0"/>
            </a:br>
            <a:r>
              <a:rPr lang="fr-FR" sz="1500" dirty="0" err="1" smtClean="0"/>
              <a:t>Adresa</a:t>
            </a:r>
            <a:r>
              <a:rPr lang="fr-FR" sz="1500" dirty="0" smtClean="0"/>
              <a:t> IP-</a:t>
            </a:r>
            <a:r>
              <a:rPr lang="fr-FR" sz="1500" dirty="0" err="1" smtClean="0"/>
              <a:t>spatiu</a:t>
            </a:r>
            <a:r>
              <a:rPr lang="fr-FR" sz="1500" dirty="0" smtClean="0"/>
              <a:t>-URL-</a:t>
            </a:r>
            <a:r>
              <a:rPr lang="fr-FR" sz="1500" dirty="0" err="1" smtClean="0"/>
              <a:t>spatiu</a:t>
            </a:r>
            <a:r>
              <a:rPr lang="fr-FR" sz="1500" dirty="0" smtClean="0"/>
              <a:t>-</a:t>
            </a:r>
            <a:r>
              <a:rPr lang="fr-FR" sz="1500" dirty="0"/>
              <a:t>#</a:t>
            </a:r>
            <a:r>
              <a:rPr lang="fr-FR" sz="1500" dirty="0" err="1" smtClean="0"/>
              <a:t>Comentariu</a:t>
            </a:r>
            <a:endParaRPr lang="fr-FR" sz="150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r>
              <a:rPr lang="fr-FR" sz="1600" b="0" dirty="0" err="1" smtClean="0"/>
              <a:t>Inregistrati</a:t>
            </a:r>
            <a:r>
              <a:rPr lang="fr-FR" sz="1600" b="0" dirty="0" smtClean="0"/>
              <a:t> </a:t>
            </a:r>
            <a:r>
              <a:rPr lang="fr-FR" sz="1600" dirty="0" err="1" smtClean="0"/>
              <a:t>fara</a:t>
            </a:r>
            <a:r>
              <a:rPr lang="fr-FR" sz="1600" dirty="0" smtClean="0"/>
              <a:t> </a:t>
            </a:r>
            <a:r>
              <a:rPr lang="fr-FR" sz="1600" dirty="0" err="1" smtClean="0"/>
              <a:t>extensie</a:t>
            </a:r>
            <a:r>
              <a:rPr lang="fr-FR" sz="1600" dirty="0" smtClean="0"/>
              <a:t> </a:t>
            </a:r>
            <a:endParaRPr lang="fr-FR" sz="160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  <a:p>
            <a:pPr marL="457200" indent="-457200">
              <a:buFont typeface="+mj-lt"/>
              <a:buAutoNum type="arabicPeriod"/>
            </a:pPr>
            <a:endParaRPr lang="fr-FR" sz="1600" b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ConfiguraRI</a:t>
            </a:r>
            <a:r>
              <a:rPr lang="fr-FR" dirty="0" smtClean="0"/>
              <a:t> </a:t>
            </a:r>
            <a:r>
              <a:rPr lang="fr-FR" dirty="0"/>
              <a:t>local hosts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cid:image012.jpg@01D32BBA.1610132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71" y="2707004"/>
            <a:ext cx="6091055" cy="288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4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6484" y="1034086"/>
            <a:ext cx="8484430" cy="507431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CINE </a:t>
            </a:r>
            <a:r>
              <a:rPr lang="fr-FR" sz="1600" dirty="0">
                <a:solidFill>
                  <a:srgbClr val="000000"/>
                </a:solidFill>
              </a:rPr>
              <a:t>? </a:t>
            </a:r>
            <a:r>
              <a:rPr lang="fr-FR" sz="1600" b="0" dirty="0" smtClean="0">
                <a:solidFill>
                  <a:srgbClr val="000000"/>
                </a:solidFill>
              </a:rPr>
              <a:t>Editor DMS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CAND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? </a:t>
            </a:r>
            <a:r>
              <a:rPr lang="fr-FR" sz="1600" dirty="0" smtClean="0">
                <a:solidFill>
                  <a:srgbClr val="000000"/>
                </a:solidFill>
              </a:rPr>
              <a:t>Cat mai </a:t>
            </a:r>
            <a:r>
              <a:rPr lang="fr-FR" sz="1600" dirty="0" err="1" smtClean="0">
                <a:solidFill>
                  <a:srgbClr val="000000"/>
                </a:solidFill>
              </a:rPr>
              <a:t>repede</a:t>
            </a:r>
            <a:r>
              <a:rPr lang="fr-FR" sz="1600" dirty="0" smtClean="0">
                <a:solidFill>
                  <a:srgbClr val="000000"/>
                </a:solidFill>
              </a:rPr>
              <a:t>!!</a:t>
            </a: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endParaRPr lang="fr-FR" sz="1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err="1" smtClean="0">
                <a:solidFill>
                  <a:srgbClr val="000000"/>
                </a:solidFill>
              </a:rPr>
              <a:t>Parametraje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DMS :</a:t>
            </a:r>
          </a:p>
          <a:p>
            <a:pPr lvl="0">
              <a:spcBef>
                <a:spcPts val="600"/>
              </a:spcBef>
              <a:buClr>
                <a:srgbClr val="FFCC33"/>
              </a:buClr>
            </a:pPr>
            <a:r>
              <a:rPr lang="fr-FR" sz="1600" dirty="0" err="1" smtClean="0">
                <a:solidFill>
                  <a:srgbClr val="000000"/>
                </a:solidFill>
              </a:rPr>
              <a:t>Configurare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DMS </a:t>
            </a:r>
            <a:r>
              <a:rPr lang="fr-FR" sz="1600" dirty="0" err="1" smtClean="0">
                <a:solidFill>
                  <a:srgbClr val="000000"/>
                </a:solidFill>
              </a:rPr>
              <a:t>pe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serverul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TSE: </a:t>
            </a:r>
            <a:r>
              <a:rPr lang="fr-FR" sz="1600" b="0" dirty="0" err="1">
                <a:solidFill>
                  <a:srgbClr val="000000"/>
                </a:solidFill>
              </a:rPr>
              <a:t>datacardms.exe.config</a:t>
            </a:r>
            <a:r>
              <a:rPr lang="fr-FR" sz="1600" b="0" dirty="0">
                <a:solidFill>
                  <a:srgbClr val="000000"/>
                </a:solidFill>
              </a:rPr>
              <a:t> </a:t>
            </a:r>
            <a:r>
              <a:rPr lang="fr-FR" sz="1600" b="0" dirty="0" err="1" smtClean="0">
                <a:solidFill>
                  <a:srgbClr val="000000"/>
                </a:solidFill>
              </a:rPr>
              <a:t>pentru</a:t>
            </a:r>
            <a:r>
              <a:rPr lang="fr-FR" sz="1600" b="0" dirty="0" smtClean="0">
                <a:solidFill>
                  <a:srgbClr val="000000"/>
                </a:solidFill>
              </a:rPr>
              <a:t> a documenta </a:t>
            </a:r>
            <a:r>
              <a:rPr lang="fr-FR" sz="1600" b="0" dirty="0" err="1" smtClean="0">
                <a:solidFill>
                  <a:srgbClr val="000000"/>
                </a:solidFill>
              </a:rPr>
              <a:t>cheia</a:t>
            </a:r>
            <a:r>
              <a:rPr lang="fr-FR" sz="1600" b="0" dirty="0" smtClean="0">
                <a:solidFill>
                  <a:srgbClr val="000000"/>
                </a:solidFill>
              </a:rPr>
              <a:t> </a:t>
            </a:r>
            <a:r>
              <a:rPr lang="fr-FR" sz="1600" b="0" dirty="0">
                <a:solidFill>
                  <a:srgbClr val="000000"/>
                </a:solidFill>
              </a:rPr>
              <a:t>&lt;</a:t>
            </a:r>
            <a:r>
              <a:rPr lang="fr-FR" sz="1600" b="0" dirty="0" err="1">
                <a:solidFill>
                  <a:srgbClr val="000000"/>
                </a:solidFill>
              </a:rPr>
              <a:t>add</a:t>
            </a:r>
            <a:r>
              <a:rPr lang="fr-FR" sz="1600" b="0" dirty="0">
                <a:solidFill>
                  <a:srgbClr val="000000"/>
                </a:solidFill>
              </a:rPr>
              <a:t> key="</a:t>
            </a:r>
            <a:r>
              <a:rPr lang="fr-FR" sz="1600" b="0" dirty="0" err="1">
                <a:solidFill>
                  <a:srgbClr val="000000"/>
                </a:solidFill>
              </a:rPr>
              <a:t>InternetBrowserPath</a:t>
            </a:r>
            <a:r>
              <a:rPr lang="fr-FR" sz="1600" b="0" dirty="0">
                <a:solidFill>
                  <a:srgbClr val="000000"/>
                </a:solidFill>
              </a:rPr>
              <a:t>" </a:t>
            </a:r>
            <a:r>
              <a:rPr lang="fr-FR" sz="1600" b="0" dirty="0" err="1" smtClean="0">
                <a:solidFill>
                  <a:srgbClr val="000000"/>
                </a:solidFill>
              </a:rPr>
              <a:t>valare</a:t>
            </a:r>
            <a:r>
              <a:rPr lang="fr-FR" sz="1600" b="0" dirty="0" smtClean="0">
                <a:solidFill>
                  <a:srgbClr val="000000"/>
                </a:solidFill>
              </a:rPr>
              <a:t>="</a:t>
            </a:r>
            <a:r>
              <a:rPr lang="fr-FR" sz="1600" b="0" dirty="0">
                <a:solidFill>
                  <a:srgbClr val="000000"/>
                </a:solidFill>
              </a:rPr>
              <a:t>C:\ProgramFiles\InternetExplorer\iexplore.exe" /&gt;</a:t>
            </a:r>
          </a:p>
          <a:p>
            <a:pPr lvl="0">
              <a:spcBef>
                <a:spcPts val="600"/>
              </a:spcBef>
              <a:buClr>
                <a:srgbClr val="FFCC33"/>
              </a:buClr>
            </a:pPr>
            <a:r>
              <a:rPr lang="fr-FR" sz="1600" dirty="0" smtClean="0">
                <a:solidFill>
                  <a:srgbClr val="000000"/>
                </a:solidFill>
              </a:rPr>
              <a:t>De ce ? </a:t>
            </a:r>
            <a:r>
              <a:rPr lang="fr-FR" sz="1600" dirty="0" err="1" smtClean="0">
                <a:solidFill>
                  <a:srgbClr val="000000"/>
                </a:solidFill>
              </a:rPr>
              <a:t>Pentru</a:t>
            </a:r>
            <a:r>
              <a:rPr lang="fr-FR" sz="1600" dirty="0" smtClean="0">
                <a:solidFill>
                  <a:srgbClr val="000000"/>
                </a:solidFill>
              </a:rPr>
              <a:t> ca ii </a:t>
            </a:r>
            <a:r>
              <a:rPr lang="fr-FR" sz="1600" dirty="0" err="1" smtClean="0">
                <a:solidFill>
                  <a:srgbClr val="000000"/>
                </a:solidFill>
              </a:rPr>
              <a:t>indica</a:t>
            </a:r>
            <a:r>
              <a:rPr lang="fr-FR" sz="1600" dirty="0" smtClean="0">
                <a:solidFill>
                  <a:srgbClr val="000000"/>
                </a:solidFill>
              </a:rPr>
              <a:t> DMS-</a:t>
            </a:r>
            <a:r>
              <a:rPr lang="fr-FR" sz="1600" dirty="0" err="1" smtClean="0">
                <a:solidFill>
                  <a:srgbClr val="000000"/>
                </a:solidFill>
              </a:rPr>
              <a:t>ului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cu</a:t>
            </a:r>
            <a:r>
              <a:rPr lang="fr-FR" sz="1600" dirty="0" smtClean="0">
                <a:solidFill>
                  <a:srgbClr val="000000"/>
                </a:solidFill>
              </a:rPr>
              <a:t> ce </a:t>
            </a:r>
            <a:r>
              <a:rPr lang="fr-FR" sz="1600" dirty="0" err="1" smtClean="0">
                <a:solidFill>
                  <a:srgbClr val="000000"/>
                </a:solidFill>
              </a:rPr>
              <a:t>navigator</a:t>
            </a:r>
            <a:r>
              <a:rPr lang="fr-FR" sz="1600" dirty="0" smtClean="0">
                <a:solidFill>
                  <a:srgbClr val="000000"/>
                </a:solidFill>
              </a:rPr>
              <a:t> sa </a:t>
            </a:r>
            <a:r>
              <a:rPr lang="fr-FR" sz="1600" dirty="0" err="1" smtClean="0">
                <a:solidFill>
                  <a:srgbClr val="000000"/>
                </a:solidFill>
              </a:rPr>
              <a:t>deschida</a:t>
            </a:r>
            <a:r>
              <a:rPr lang="fr-FR" sz="1600" dirty="0" smtClean="0">
                <a:solidFill>
                  <a:srgbClr val="000000"/>
                </a:solidFill>
              </a:rPr>
              <a:t> DFM!!</a:t>
            </a:r>
            <a:endParaRPr lang="fr-FR" sz="1600" b="0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Clr>
                <a:srgbClr val="FFCC33"/>
              </a:buClr>
            </a:pPr>
            <a:endParaRPr lang="fr-FR" sz="1600" b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err="1" smtClean="0">
                <a:solidFill>
                  <a:srgbClr val="000000"/>
                </a:solidFill>
              </a:rPr>
              <a:t>Parametraje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IE </a:t>
            </a:r>
            <a:r>
              <a:rPr lang="fr-FR" sz="1600" dirty="0" err="1" smtClean="0">
                <a:solidFill>
                  <a:srgbClr val="000000"/>
                </a:solidFill>
              </a:rPr>
              <a:t>pe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serverul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TSE :</a:t>
            </a:r>
          </a:p>
          <a:p>
            <a:pPr lvl="0">
              <a:spcBef>
                <a:spcPts val="600"/>
              </a:spcBef>
              <a:buClr>
                <a:srgbClr val="FFCC33"/>
              </a:buClr>
            </a:pPr>
            <a:r>
              <a:rPr lang="fr-FR" sz="1600" dirty="0" err="1" smtClean="0">
                <a:solidFill>
                  <a:srgbClr val="000000"/>
                </a:solidFill>
              </a:rPr>
              <a:t>Configurare</a:t>
            </a:r>
            <a:r>
              <a:rPr lang="fr-FR" sz="1600" dirty="0" smtClean="0">
                <a:solidFill>
                  <a:srgbClr val="000000"/>
                </a:solidFill>
              </a:rPr>
              <a:t> Internet </a:t>
            </a:r>
            <a:r>
              <a:rPr lang="fr-FR" sz="1600" dirty="0">
                <a:solidFill>
                  <a:srgbClr val="000000"/>
                </a:solidFill>
              </a:rPr>
              <a:t>Explorer 11 : </a:t>
            </a:r>
          </a:p>
          <a:p>
            <a:pPr marL="577253" lvl="1" indent="-342900">
              <a:spcBef>
                <a:spcPts val="600"/>
              </a:spcBef>
              <a:buClr>
                <a:srgbClr val="FFCC33"/>
              </a:buClr>
              <a:buFont typeface="+mj-lt"/>
              <a:buAutoNum type="arabicPeriod"/>
            </a:pPr>
            <a:r>
              <a:rPr lang="fr-FR" sz="1400" b="0" dirty="0" err="1" smtClean="0">
                <a:solidFill>
                  <a:srgbClr val="000000"/>
                </a:solidFill>
              </a:rPr>
              <a:t>Adaugare</a:t>
            </a:r>
            <a:r>
              <a:rPr lang="fr-FR" sz="1400" b="0" dirty="0" smtClean="0">
                <a:solidFill>
                  <a:srgbClr val="000000"/>
                </a:solidFill>
              </a:rPr>
              <a:t> </a:t>
            </a:r>
            <a:r>
              <a:rPr lang="fr-FR" sz="1400" b="0" dirty="0">
                <a:solidFill>
                  <a:srgbClr val="000000"/>
                </a:solidFill>
              </a:rPr>
              <a:t>URL *.renault.com </a:t>
            </a:r>
            <a:r>
              <a:rPr lang="fr-FR" sz="1400" b="0" dirty="0" smtClean="0">
                <a:solidFill>
                  <a:srgbClr val="000000"/>
                </a:solidFill>
              </a:rPr>
              <a:t>ca site de </a:t>
            </a:r>
            <a:r>
              <a:rPr lang="fr-FR" sz="1400" b="0" dirty="0" err="1" smtClean="0">
                <a:solidFill>
                  <a:srgbClr val="000000"/>
                </a:solidFill>
              </a:rPr>
              <a:t>incredere</a:t>
            </a:r>
            <a:r>
              <a:rPr lang="fr-FR" sz="1400" b="0" dirty="0" smtClean="0">
                <a:solidFill>
                  <a:srgbClr val="000000"/>
                </a:solidFill>
              </a:rPr>
              <a:t> </a:t>
            </a:r>
            <a:endParaRPr lang="fr-FR" sz="1400" b="0" dirty="0">
              <a:solidFill>
                <a:srgbClr val="000000"/>
              </a:solidFill>
            </a:endParaRPr>
          </a:p>
          <a:p>
            <a:pPr marL="577253" lvl="1" indent="-342900">
              <a:spcBef>
                <a:spcPts val="600"/>
              </a:spcBef>
              <a:buClr>
                <a:srgbClr val="FFCC33"/>
              </a:buClr>
              <a:buFont typeface="+mj-lt"/>
              <a:buAutoNum type="arabicPeriod"/>
            </a:pPr>
            <a:r>
              <a:rPr lang="fr-FR" sz="1400" dirty="0" err="1" smtClean="0">
                <a:solidFill>
                  <a:srgbClr val="000000"/>
                </a:solidFill>
              </a:rPr>
              <a:t>Setare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nivel</a:t>
            </a:r>
            <a:r>
              <a:rPr lang="fr-FR" sz="1400" dirty="0" smtClean="0">
                <a:solidFill>
                  <a:srgbClr val="000000"/>
                </a:solidFill>
              </a:rPr>
              <a:t> de </a:t>
            </a:r>
            <a:r>
              <a:rPr lang="fr-FR" sz="1400" dirty="0" err="1" smtClean="0">
                <a:solidFill>
                  <a:srgbClr val="000000"/>
                </a:solidFill>
              </a:rPr>
              <a:t>securitate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mediu</a:t>
            </a:r>
            <a:r>
              <a:rPr lang="fr-FR" sz="1400" dirty="0" smtClean="0">
                <a:solidFill>
                  <a:srgbClr val="000000"/>
                </a:solidFill>
              </a:rPr>
              <a:t>/</a:t>
            </a:r>
            <a:r>
              <a:rPr lang="fr-FR" sz="1400" dirty="0" err="1" smtClean="0">
                <a:solidFill>
                  <a:srgbClr val="000000"/>
                </a:solidFill>
              </a:rPr>
              <a:t>jos</a:t>
            </a:r>
            <a:endParaRPr lang="fr-FR" sz="1400" b="0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Clr>
                <a:srgbClr val="FFCC33"/>
              </a:buClr>
            </a:pPr>
            <a:r>
              <a:rPr lang="fr-FR" sz="1600" dirty="0" smtClean="0">
                <a:solidFill>
                  <a:srgbClr val="000000"/>
                </a:solidFill>
              </a:rPr>
              <a:t>De ce ? Ii </a:t>
            </a:r>
            <a:r>
              <a:rPr lang="fr-FR" sz="1600" dirty="0" err="1" smtClean="0">
                <a:solidFill>
                  <a:srgbClr val="000000"/>
                </a:solidFill>
              </a:rPr>
              <a:t>indici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navigatorului</a:t>
            </a:r>
            <a:r>
              <a:rPr lang="fr-FR" sz="1600" dirty="0" smtClean="0">
                <a:solidFill>
                  <a:srgbClr val="000000"/>
                </a:solidFill>
              </a:rPr>
              <a:t> ca DFM e un site de </a:t>
            </a:r>
            <a:r>
              <a:rPr lang="fr-FR" sz="1600" dirty="0" err="1" smtClean="0">
                <a:solidFill>
                  <a:srgbClr val="000000"/>
                </a:solidFill>
              </a:rPr>
              <a:t>incredere</a:t>
            </a:r>
            <a:r>
              <a:rPr lang="fr-FR" sz="1600" dirty="0" smtClean="0">
                <a:solidFill>
                  <a:srgbClr val="000000"/>
                </a:solidFill>
              </a:rPr>
              <a:t>!!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/>
          </a:p>
          <a:p>
            <a:pPr marL="0" lvl="0" indent="0">
              <a:spcBef>
                <a:spcPts val="600"/>
              </a:spcBef>
              <a:buClr>
                <a:srgbClr val="FFCC33"/>
              </a:buClr>
              <a:buNone/>
            </a:pPr>
            <a:r>
              <a:rPr lang="fr-FR" sz="1600" dirty="0" err="1" smtClean="0">
                <a:solidFill>
                  <a:srgbClr val="000000"/>
                </a:solidFill>
              </a:rPr>
              <a:t>Facturi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(</a:t>
            </a:r>
            <a:r>
              <a:rPr lang="fr-FR" sz="1600" dirty="0" smtClean="0">
                <a:solidFill>
                  <a:srgbClr val="000000"/>
                </a:solidFill>
              </a:rPr>
              <a:t>pt </a:t>
            </a:r>
            <a:r>
              <a:rPr lang="fr-FR" sz="1600" dirty="0" err="1" smtClean="0">
                <a:solidFill>
                  <a:srgbClr val="000000"/>
                </a:solidFill>
              </a:rPr>
              <a:t>fiecare</a:t>
            </a:r>
            <a:r>
              <a:rPr lang="fr-FR" sz="1600" dirty="0" smtClean="0">
                <a:solidFill>
                  <a:srgbClr val="000000"/>
                </a:solidFill>
              </a:rPr>
              <a:t> dealer) </a:t>
            </a:r>
            <a:r>
              <a:rPr lang="fr-FR" sz="1600" dirty="0">
                <a:solidFill>
                  <a:srgbClr val="000000"/>
                </a:solidFill>
              </a:rPr>
              <a:t>: </a:t>
            </a:r>
          </a:p>
          <a:p>
            <a:pPr>
              <a:spcBef>
                <a:spcPts val="600"/>
              </a:spcBef>
              <a:buClr>
                <a:srgbClr val="FFCC33"/>
              </a:buClr>
            </a:pPr>
            <a:r>
              <a:rPr lang="fr-FR" sz="1600" dirty="0" err="1" smtClean="0">
                <a:solidFill>
                  <a:srgbClr val="000000"/>
                </a:solidFill>
              </a:rPr>
              <a:t>Verificati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afisajul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facturilor</a:t>
            </a:r>
            <a:r>
              <a:rPr lang="fr-FR" sz="1600" dirty="0" smtClean="0">
                <a:solidFill>
                  <a:srgbClr val="000000"/>
                </a:solidFill>
              </a:rPr>
              <a:t> pt </a:t>
            </a:r>
            <a:r>
              <a:rPr lang="fr-FR" sz="1600" dirty="0" err="1" smtClean="0">
                <a:solidFill>
                  <a:srgbClr val="000000"/>
                </a:solidFill>
              </a:rPr>
              <a:t>pachetele</a:t>
            </a:r>
            <a:r>
              <a:rPr lang="fr-FR" sz="1600" dirty="0" smtClean="0">
                <a:solidFill>
                  <a:srgbClr val="000000"/>
                </a:solidFill>
              </a:rPr>
              <a:t> promo (fixe)</a:t>
            </a:r>
            <a:endParaRPr lang="fr-FR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FFCC33"/>
              </a:buClr>
            </a:pPr>
            <a:r>
              <a:rPr lang="fr-FR" sz="1600" dirty="0">
                <a:solidFill>
                  <a:srgbClr val="000000"/>
                </a:solidFill>
              </a:rPr>
              <a:t>De </a:t>
            </a:r>
            <a:r>
              <a:rPr lang="fr-FR" sz="1600" dirty="0" smtClean="0">
                <a:solidFill>
                  <a:srgbClr val="000000"/>
                </a:solidFill>
              </a:rPr>
              <a:t> ce? </a:t>
            </a:r>
            <a:r>
              <a:rPr lang="fr-FR" sz="1600" dirty="0" err="1" smtClean="0">
                <a:solidFill>
                  <a:srgbClr val="000000"/>
                </a:solidFill>
              </a:rPr>
              <a:t>Pentru</a:t>
            </a:r>
            <a:r>
              <a:rPr lang="fr-FR" sz="1600" dirty="0" smtClean="0">
                <a:solidFill>
                  <a:srgbClr val="000000"/>
                </a:solidFill>
              </a:rPr>
              <a:t>  a va </a:t>
            </a:r>
            <a:r>
              <a:rPr lang="fr-FR" sz="1600" dirty="0" err="1" smtClean="0">
                <a:solidFill>
                  <a:srgbClr val="000000"/>
                </a:solidFill>
              </a:rPr>
              <a:t>asigura</a:t>
            </a:r>
            <a:r>
              <a:rPr lang="fr-FR" sz="1600" dirty="0" smtClean="0">
                <a:solidFill>
                  <a:srgbClr val="000000"/>
                </a:solidFill>
              </a:rPr>
              <a:t> ca </a:t>
            </a:r>
            <a:r>
              <a:rPr lang="fr-FR" sz="1600" dirty="0" err="1" smtClean="0">
                <a:solidFill>
                  <a:srgbClr val="000000"/>
                </a:solidFill>
              </a:rPr>
              <a:t>pretul</a:t>
            </a:r>
            <a:r>
              <a:rPr lang="fr-FR" sz="1600" dirty="0" smtClean="0">
                <a:solidFill>
                  <a:srgbClr val="000000"/>
                </a:solidFill>
              </a:rPr>
              <a:t> este </a:t>
            </a:r>
            <a:r>
              <a:rPr lang="fr-FR" sz="1600" dirty="0" err="1" smtClean="0">
                <a:solidFill>
                  <a:srgbClr val="000000"/>
                </a:solidFill>
              </a:rPr>
              <a:t>afisat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pe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pachet</a:t>
            </a:r>
            <a:r>
              <a:rPr lang="fr-FR" sz="1600" dirty="0" smtClean="0">
                <a:solidFill>
                  <a:srgbClr val="000000"/>
                </a:solidFill>
              </a:rPr>
              <a:t> si nu </a:t>
            </a:r>
            <a:r>
              <a:rPr lang="fr-FR" sz="1600" dirty="0" err="1" smtClean="0">
                <a:solidFill>
                  <a:srgbClr val="000000"/>
                </a:solidFill>
              </a:rPr>
              <a:t>pentru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fiecare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piesa</a:t>
            </a:r>
            <a:r>
              <a:rPr lang="fr-FR" sz="1600" dirty="0" smtClean="0">
                <a:solidFill>
                  <a:srgbClr val="000000"/>
                </a:solidFill>
              </a:rPr>
              <a:t> in parte!</a:t>
            </a:r>
            <a:endParaRPr lang="fr-FR" sz="1600" b="0" dirty="0">
              <a:solidFill>
                <a:srgbClr val="0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Parametraje</a:t>
            </a:r>
            <a:r>
              <a:rPr lang="fr-FR" dirty="0" smtClean="0"/>
              <a:t> </a:t>
            </a:r>
            <a:r>
              <a:rPr lang="fr-FR" dirty="0"/>
              <a:t>DMS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67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FFCC33"/>
              </a:buClr>
            </a:pPr>
            <a:r>
              <a:rPr lang="en-US" sz="1600" dirty="0">
                <a:solidFill>
                  <a:srgbClr val="000000"/>
                </a:solidFill>
              </a:rPr>
              <a:t>In DFM Admin </a:t>
            </a:r>
            <a:r>
              <a:rPr lang="en-US" sz="1600" dirty="0">
                <a:solidFill>
                  <a:srgbClr val="000000"/>
                </a:solidFill>
              </a:rPr>
              <a:t>de </a:t>
            </a:r>
            <a:r>
              <a:rPr lang="en-US" sz="1600" dirty="0" err="1">
                <a:solidFill>
                  <a:srgbClr val="000000"/>
                </a:solidFill>
              </a:rPr>
              <a:t>completat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urmatoarele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campuri</a:t>
            </a:r>
            <a:r>
              <a:rPr lang="en-US" sz="1600" dirty="0">
                <a:solidFill>
                  <a:srgbClr val="000000"/>
                </a:solidFill>
              </a:rPr>
              <a:t> in </a:t>
            </a:r>
            <a:r>
              <a:rPr lang="en-US" sz="1600" dirty="0" err="1" smtClean="0">
                <a:solidFill>
                  <a:srgbClr val="000000"/>
                </a:solidFill>
              </a:rPr>
              <a:t>partea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de DMS:</a:t>
            </a:r>
          </a:p>
          <a:p>
            <a:pPr lvl="1">
              <a:spcBef>
                <a:spcPts val="600"/>
              </a:spcBef>
              <a:buClr>
                <a:srgbClr val="FFCC33"/>
              </a:buClr>
            </a:pPr>
            <a:r>
              <a:rPr lang="en-US" sz="1300" dirty="0">
                <a:solidFill>
                  <a:srgbClr val="000000"/>
                </a:solidFill>
              </a:rPr>
              <a:t> DMS; </a:t>
            </a:r>
          </a:p>
          <a:p>
            <a:pPr lvl="1">
              <a:spcBef>
                <a:spcPts val="600"/>
              </a:spcBef>
              <a:buClr>
                <a:srgbClr val="FFCC33"/>
              </a:buClr>
            </a:pPr>
            <a:r>
              <a:rPr lang="en-US" sz="1300" dirty="0" err="1">
                <a:solidFill>
                  <a:srgbClr val="000000"/>
                </a:solidFill>
              </a:rPr>
              <a:t>Bifare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activare</a:t>
            </a:r>
            <a:r>
              <a:rPr lang="en-US" sz="1300" dirty="0">
                <a:solidFill>
                  <a:srgbClr val="000000"/>
                </a:solidFill>
              </a:rPr>
              <a:t> API DMS Web;</a:t>
            </a:r>
          </a:p>
          <a:p>
            <a:pPr lvl="1">
              <a:spcBef>
                <a:spcPts val="600"/>
              </a:spcBef>
              <a:buClr>
                <a:srgbClr val="FFCC33"/>
              </a:buClr>
            </a:pPr>
            <a:r>
              <a:rPr lang="en-US" sz="1300" dirty="0" err="1">
                <a:solidFill>
                  <a:srgbClr val="000000"/>
                </a:solidFill>
              </a:rPr>
              <a:t>Introducere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Url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Url</a:t>
            </a:r>
            <a:r>
              <a:rPr lang="en-US" sz="1300" dirty="0">
                <a:solidFill>
                  <a:srgbClr val="000000"/>
                </a:solidFill>
              </a:rPr>
              <a:t>;</a:t>
            </a:r>
          </a:p>
          <a:p>
            <a:pPr lvl="1">
              <a:spcBef>
                <a:spcPts val="600"/>
              </a:spcBef>
              <a:buClr>
                <a:srgbClr val="FFCC33"/>
              </a:buClr>
            </a:pPr>
            <a:r>
              <a:rPr lang="en-US" sz="1300" dirty="0" err="1">
                <a:solidFill>
                  <a:srgbClr val="000000"/>
                </a:solidFill>
              </a:rPr>
              <a:t>Bifare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caseta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Interfatare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DMS</a:t>
            </a:r>
          </a:p>
          <a:p>
            <a:pPr marL="234353" lvl="1" indent="0">
              <a:buNone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configurari</a:t>
            </a:r>
            <a:r>
              <a:rPr lang="fr-FR" dirty="0" smtClean="0"/>
              <a:t> « DMS » </a:t>
            </a:r>
            <a:r>
              <a:rPr lang="fr-FR" dirty="0"/>
              <a:t>in DFM ADMIN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0" y="2262153"/>
            <a:ext cx="8335617" cy="28315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1" y="3928597"/>
            <a:ext cx="8524116" cy="25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6484" y="1029006"/>
            <a:ext cx="8484430" cy="5074313"/>
          </a:xfrm>
        </p:spPr>
        <p:txBody>
          <a:bodyPr>
            <a:normAutofit/>
          </a:bodyPr>
          <a:lstStyle/>
          <a:p>
            <a:r>
              <a:rPr lang="en-US" sz="1600" dirty="0"/>
              <a:t>In DFM </a:t>
            </a:r>
            <a:r>
              <a:rPr lang="en-US" sz="1600" dirty="0" smtClean="0"/>
              <a:t>Admin, de </a:t>
            </a:r>
            <a:r>
              <a:rPr lang="en-US" sz="1600" dirty="0" err="1" smtClean="0"/>
              <a:t>parametrat</a:t>
            </a:r>
            <a:r>
              <a:rPr lang="en-US" sz="1600" dirty="0" smtClean="0"/>
              <a:t> </a:t>
            </a:r>
            <a:r>
              <a:rPr lang="en-US" sz="1600" dirty="0" err="1" smtClean="0"/>
              <a:t>tariful</a:t>
            </a:r>
            <a:r>
              <a:rPr lang="en-US" sz="1600" dirty="0" smtClean="0"/>
              <a:t> de </a:t>
            </a:r>
            <a:r>
              <a:rPr lang="en-US" sz="1600" dirty="0" err="1" smtClean="0"/>
              <a:t>manopera</a:t>
            </a:r>
            <a:r>
              <a:rPr lang="en-US" sz="1600" dirty="0" smtClean="0"/>
              <a:t> </a:t>
            </a:r>
            <a:r>
              <a:rPr lang="en-US" sz="1600" dirty="0" err="1" smtClean="0"/>
              <a:t>penteu</a:t>
            </a:r>
            <a:r>
              <a:rPr lang="en-US" sz="1600" dirty="0" smtClean="0"/>
              <a:t> DACIA (</a:t>
            </a:r>
            <a:r>
              <a:rPr lang="en-US" sz="1600" dirty="0" err="1" smtClean="0"/>
              <a:t>tarifele</a:t>
            </a:r>
            <a:r>
              <a:rPr lang="en-US" sz="1600" dirty="0" smtClean="0"/>
              <a:t> din DMS-</a:t>
            </a:r>
            <a:r>
              <a:rPr lang="en-US" sz="1600" dirty="0" err="1" smtClean="0"/>
              <a:t>ul</a:t>
            </a:r>
            <a:r>
              <a:rPr lang="en-US" sz="1600" dirty="0" smtClean="0"/>
              <a:t> </a:t>
            </a:r>
            <a:r>
              <a:rPr lang="en-US" sz="1600" dirty="0" err="1" smtClean="0"/>
              <a:t>Dealerului</a:t>
            </a:r>
            <a:r>
              <a:rPr lang="en-US" sz="1600" dirty="0" smtClean="0"/>
              <a:t>):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Configurare</a:t>
            </a:r>
            <a:r>
              <a:rPr lang="fr-FR" dirty="0" smtClean="0"/>
              <a:t> MO in DFM ADMIN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428987"/>
            <a:ext cx="7829979" cy="26598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8" y="1803749"/>
            <a:ext cx="3781873" cy="27781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78" y="3692944"/>
            <a:ext cx="6085787" cy="31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8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&gt;&lt;key val=&quot;0&quot;/&gt;&lt;elem&gt;&lt;m_nPartnerID val=&quot;536&quot;/&gt;&lt;m_nIndex val=&quot;1&quot;/&gt;&lt;/elem&gt;&lt;key val=&quot;4&quot;/&gt;&lt;elem&gt;&lt;m_nPartnerID val=&quot;536&quot;/&gt;&lt;m_nIndex val=&quot;0&quot;/&gt;&lt;/elem&gt;&lt;/m_mapectfillschemeMRU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93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6ryLSkGE20Et8L_dY_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4zCxb5Ck69TMXTJJr_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mx8QsfJEStIqy1Dyhp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NyAojgEkuqsglGMtUb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J0F0Y0mUyj3OUi7RQ0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hPrN7CGkG3kj8JLzj2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3djO.0JkWoi_NLtWQcdQ"/>
</p:tagLst>
</file>

<file path=ppt/theme/theme1.xml><?xml version="1.0" encoding="utf-8"?>
<a:theme xmlns:a="http://schemas.openxmlformats.org/drawingml/2006/main" name="RENAUL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owerPoint template_4x3 simplified_v2 [Lecture seule]" id="{F1D15506-E32F-4266-B80F-24628D5CCD73}" vid="{BBB569E3-AEE4-4FCC-9D49-715B8420100B}"/>
    </a:ext>
  </a:extLst>
</a:theme>
</file>

<file path=ppt/theme/theme2.xml><?xml version="1.0" encoding="utf-8"?>
<a:theme xmlns:a="http://schemas.openxmlformats.org/drawingml/2006/main" name="ALLIANCE">
  <a:themeElements>
    <a:clrScheme name="">
      <a:dk1>
        <a:srgbClr val="000000"/>
      </a:dk1>
      <a:lt1>
        <a:srgbClr val="808C8C"/>
      </a:lt1>
      <a:dk2>
        <a:srgbClr val="FFAE00"/>
      </a:dk2>
      <a:lt2>
        <a:srgbClr val="FFFFFF"/>
      </a:lt2>
      <a:accent1>
        <a:srgbClr val="BBE0E3"/>
      </a:accent1>
      <a:accent2>
        <a:srgbClr val="414B56"/>
      </a:accent2>
      <a:accent3>
        <a:srgbClr val="C0C5C5"/>
      </a:accent3>
      <a:accent4>
        <a:srgbClr val="000000"/>
      </a:accent4>
      <a:accent5>
        <a:srgbClr val="DAEDEF"/>
      </a:accent5>
      <a:accent6>
        <a:srgbClr val="3A434D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ISSAN">
  <a:themeElements>
    <a:clrScheme name="nissanglobalis">
      <a:dk1>
        <a:srgbClr val="000008"/>
      </a:dk1>
      <a:lt1>
        <a:srgbClr val="FFFFFF"/>
      </a:lt1>
      <a:dk2>
        <a:srgbClr val="003F66"/>
      </a:dk2>
      <a:lt2>
        <a:srgbClr val="A5A5A5"/>
      </a:lt2>
      <a:accent1>
        <a:srgbClr val="003F66"/>
      </a:accent1>
      <a:accent2>
        <a:srgbClr val="5795BB"/>
      </a:accent2>
      <a:accent3>
        <a:srgbClr val="CC0000"/>
      </a:accent3>
      <a:accent4>
        <a:srgbClr val="0D928F"/>
      </a:accent4>
      <a:accent5>
        <a:srgbClr val="FFC000"/>
      </a:accent5>
      <a:accent6>
        <a:srgbClr val="5C4C10"/>
      </a:accent6>
      <a:hlink>
        <a:srgbClr val="5795BB"/>
      </a:hlink>
      <a:folHlink>
        <a:srgbClr val="CC99FF"/>
      </a:folHlink>
    </a:clrScheme>
    <a:fontScheme name="nissanglobali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rgbClr val="EBEBEB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ea typeface="ＭＳ Ｐゴシック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issanG-IS2010(CUBE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G-IS2010(CUBE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G-IS2010(CUBE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G-IS2010(CUBE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sanG-IS2010(CUBE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G-IS2010(CUBE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G-IS2010(CUBE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sanG-IS2010(CUBE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Renault" ma:contentTypeID="0x01010066E3D1BD537B466A9FB4715B858074E900899E04623FB743D2ABDA955F9C2B667700CAD705AC64B2B54E8FBF5B4B3AAC6A60" ma:contentTypeVersion="10" ma:contentTypeDescription="Crée un nouveau document Renault" ma:contentTypeScope="" ma:versionID="cd6612b678ce9ac0af526b1b6bea7e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06254fffeae83c86a3cc39244db46d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CP_OwnerOrganization_TaxHT0" minOccurs="0"/>
                <xsd:element ref="ns1:ACP_Renault_SecurityClassification_TaxHT0" minOccurs="0"/>
                <xsd:element ref="ns1:ACP_Renault_RelevantRegion_TaxHT0" minOccurs="0"/>
                <xsd:element ref="ns1:ACP_Renault_DocumentType_TaxHT0" minOccurs="0"/>
                <xsd:element ref="ns1:ACP_Renault_ExpirationDate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CP_OwnerOrganization_TaxHT0" ma:index="9" nillable="true" ma:taxonomy="true" ma:internalName="ACP_OwnerOrganization_TaxHT0" ma:taxonomyFieldName="ACP_OwnerOrganization" ma:displayName="Entité propriétaire" ma:fieldId="{b2f944ca-d7b4-479f-83be-7a711dbb0010}" ma:sspId="13a7ba8c-7457-4356-a6e9-e6f891afc8fd" ma:termSetId="71a8f656-dccb-4916-8370-91b3a5cc5b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P_Renault_SecurityClassification_TaxHT0" ma:index="11" nillable="true" ma:taxonomy="true" ma:internalName="ACP_Renault_SecurityClassification_TaxHT0" ma:taxonomyFieldName="ACP_Renault_SecurityClassification" ma:displayName="Classification de Sécurité" ma:fieldId="{1fe3dde9-5599-430d-9249-906cb7133fa1}" ma:sspId="13a7ba8c-7457-4356-a6e9-e6f891afc8fd" ma:termSetId="2e709ad7-3269-4298-a893-fa3c9641f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P_Renault_RelevantRegion_TaxHT0" ma:index="13" nillable="true" ma:taxonomy="true" ma:internalName="ACP_Renault_RelevantRegion_TaxHT0" ma:taxonomyFieldName="ACP_Renault_RelevantRegion" ma:displayName="Région Concernée" ma:fieldId="{d64cf655-2379-4890-ab5b-d3321d30528e}" ma:sspId="13a7ba8c-7457-4356-a6e9-e6f891afc8fd" ma:termSetId="4b81f2c5-3f4e-40a0-bf90-01b0cb8bee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P_Renault_DocumentType_TaxHT0" ma:index="15" nillable="true" ma:taxonomy="true" ma:internalName="ACP_Renault_DocumentType_TaxHT0" ma:taxonomyFieldName="ACP_Renault_DocumentType" ma:displayName="Type de Document" ma:fieldId="{05c1c4e8-8423-4693-876e-411f294059ad}" ma:sspId="13a7ba8c-7457-4356-a6e9-e6f891afc8fd" ma:termSetId="2d5155ef-5bfc-46c0-bd2b-77b51f4890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P_Renault_ExpirationDate" ma:index="16" nillable="true" ma:displayName="Date d'expiration" ma:description="Date d'expiration" ma:format="DateOnly" ma:internalName="ACP_Renault_ExpirationDate">
      <xsd:simpleType>
        <xsd:restriction base="dms:DateTime"/>
      </xsd:simpleType>
    </xsd:element>
    <xsd:element name="_dlc_Exempt" ma:index="17" nillable="true" ma:displayName="Exempt de la stratégie" ma:hidden="true" ma:internalName="_dlc_Exempt" ma:readOnly="true">
      <xsd:simpleType>
        <xsd:restriction base="dms:Unknown"/>
      </xsd:simpleType>
    </xsd:element>
    <xsd:element name="_dlc_ExpireDateSaved" ma:index="18" nillable="true" ma:displayName="Date d’expiration d’origine" ma:hidden="true" ma:internalName="_dlc_ExpireDateSaved" ma:readOnly="true">
      <xsd:simpleType>
        <xsd:restriction base="dms:DateTime"/>
      </xsd:simpleType>
    </xsd:element>
    <xsd:element name="_dlc_ExpireDate" ma:index="19" nillable="true" ma:displayName="Date d’expiration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P_Renault_ExpirationDate xmlns="http://schemas.microsoft.com/sharepoint/v3" xsi:nil="true"/>
    <ACP_Renault_RelevantRegion_TaxHT0 xmlns="http://schemas.microsoft.com/sharepoint/v3">
      <Terms xmlns="http://schemas.microsoft.com/office/infopath/2007/PartnerControls"/>
    </ACP_Renault_RelevantRegion_TaxHT0>
    <ACP_Renault_DocumentType_TaxHT0 xmlns="http://schemas.microsoft.com/sharepoint/v3">
      <Terms xmlns="http://schemas.microsoft.com/office/infopath/2007/PartnerControls"/>
    </ACP_Renault_DocumentType_TaxHT0>
    <ACP_OwnerOrganization_TaxHT0 xmlns="http://schemas.microsoft.com/sharepoint/v3">
      <Terms xmlns="http://schemas.microsoft.com/office/infopath/2007/PartnerControls"/>
    </ACP_OwnerOrganization_TaxHT0>
    <ACP_Renault_SecurityClassification_TaxHT0 xmlns="http://schemas.microsoft.com/sharepoint/v3">
      <Terms xmlns="http://schemas.microsoft.com/office/infopath/2007/PartnerControls"/>
    </ACP_Renault_SecurityClassification_TaxHT0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Content Type Event Receiver</Name>
    <Synchronization>Asynchronous</Synchronization>
    <Type>10503</Type>
    <SequenceNumber>1000</SequenceNumber>
    <Assembly>RNAlliance.SharePoint.ACP.Layers, Version=1.0.0.0, Culture=neutral, PublicKeyToken=e2530ddecd8f1478</Assembly>
    <Class>RNAlliance.SharePoint.ACP.Layers.Service.BaseCopyEventReceivers</Class>
    <Data/>
    <Filter/>
  </Receiver>
</spe:Receivers>
</file>

<file path=customXml/item5.xml><?xml version="1.0" encoding="utf-8"?>
<?mso-contentType ?>
<p:Policy xmlns:p="office.server.policy" id="" local="true">
  <p:Name>Renault Document</p:Name>
  <p:Description/>
  <p:Statement/>
  <p:PolicyItems>
    <p:PolicyItem featureId="Microsoft.Office.RecordsManagement.PolicyFeatures.Expiration" staticId="0x01010066E3D1BD537B466A9FB4715B858074E900899E04623FB743D2ABDA955F9C2B6677|-1952929929" UniqueId="a90b4df0-0812-4b0a-9bef-ffd6453ae024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ACP_Renault_ExpirationDate</property>
                  <propertyId>63fe6de3-83a0-4dfd-99d4-8fbae694afa0</propertyId>
                  <period>days</period>
                </formula>
                <action type="workflow" id="b524aca4-6be0-42c3-a0dc-02dc0c28c3b9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B95ECC5F-CE47-4431-8CB4-C879D841F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18D44-5B1E-44F3-B75A-51656EDE0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A3C8A-BC77-4305-9A07-5433304B1208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D1E279A-D1EC-4612-8BDD-E7C53747C9B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CBF41D9-CE8E-4279-9525-CA154D889390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90688</TotalTime>
  <Words>549</Words>
  <Application>Microsoft Office PowerPoint</Application>
  <PresentationFormat>Personnalisé</PresentationFormat>
  <Paragraphs>117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6" baseType="lpstr">
      <vt:lpstr>Arial Unicode MS</vt:lpstr>
      <vt:lpstr>MS PGothic</vt:lpstr>
      <vt:lpstr>MS PGothic</vt:lpstr>
      <vt:lpstr>SimSun</vt:lpstr>
      <vt:lpstr>Adobe Fan Heiti Std B</vt:lpstr>
      <vt:lpstr>Arial</vt:lpstr>
      <vt:lpstr>Arial Narrow</vt:lpstr>
      <vt:lpstr>HGS創英角ｺﾞｼｯｸUB</vt:lpstr>
      <vt:lpstr>NissanAG-Medium</vt:lpstr>
      <vt:lpstr>Verdana</vt:lpstr>
      <vt:lpstr>Wingdings</vt:lpstr>
      <vt:lpstr>RENAULT</vt:lpstr>
      <vt:lpstr>ALLIANCE</vt:lpstr>
      <vt:lpstr>NISSAN</vt:lpstr>
      <vt:lpstr>think-cell Slide</vt:lpstr>
      <vt:lpstr>dfm web romaniA  preGATIRE INSTALRE SI IMPLEMENTARE</vt:lpstr>
      <vt:lpstr>REZUMAT ACTIUNI</vt:lpstr>
      <vt:lpstr>Format cerere  csr</vt:lpstr>
      <vt:lpstr>Verificari prérequis la nivel pc utilizator</vt:lpstr>
      <vt:lpstr>Instalare componentE si kit vectury</vt:lpstr>
      <vt:lpstr>ConfiguraRI local hosts</vt:lpstr>
      <vt:lpstr>Parametraje DMS</vt:lpstr>
      <vt:lpstr>configurari « DMS » in DFM ADMIN</vt:lpstr>
      <vt:lpstr>Configurare MO in DFM ADMIN</vt:lpstr>
      <vt:lpstr>Configurare utilizatori in DFM ADMIN</vt:lpstr>
      <vt:lpstr>COnfigurare prestatii SUPLIMENTARE in DFM ADMIN</vt:lpstr>
    </vt:vector>
  </TitlesOfParts>
  <Company>Corporate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KATOU, JUN</dc:creator>
  <cp:lastModifiedBy>Gherghe Laura</cp:lastModifiedBy>
  <cp:revision>5914</cp:revision>
  <cp:lastPrinted>2017-09-28T15:40:58Z</cp:lastPrinted>
  <dcterms:created xsi:type="dcterms:W3CDTF">2010-04-14T05:56:08Z</dcterms:created>
  <dcterms:modified xsi:type="dcterms:W3CDTF">2018-11-01T12:21:43Z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1</vt:i4>
  </property>
  <property fmtid="{D5CDD505-2E9C-101B-9397-08002B2CF9AE}" pid="9" name="Final">
    <vt:bool>true</vt:bool>
  </property>
  <property fmtid="{D5CDD505-2E9C-101B-9397-08002B2CF9AE}" pid="10" name="Title">
    <vt:lpwstr>タイトル</vt:lpwstr>
  </property>
  <property fmtid="{D5CDD505-2E9C-101B-9397-08002B2CF9AE}" pid="11" name="Event">
    <vt:lpwstr/>
  </property>
  <property fmtid="{D5CDD505-2E9C-101B-9397-08002B2CF9AE}" pid="12" name="Delivery Date">
    <vt:lpwstr/>
  </property>
  <property fmtid="{D5CDD505-2E9C-101B-9397-08002B2CF9AE}" pid="13" name="_AdHocReviewCycleID">
    <vt:i4>-2006343308</vt:i4>
  </property>
  <property fmtid="{D5CDD505-2E9C-101B-9397-08002B2CF9AE}" pid="14" name="_NewReviewCycle">
    <vt:lpwstr/>
  </property>
  <property fmtid="{D5CDD505-2E9C-101B-9397-08002B2CF9AE}" pid="15" name="_EmailSubject">
    <vt:lpwstr>Actiuni necesare pentru implementarea DFM Web in reteaua GITS</vt:lpwstr>
  </property>
  <property fmtid="{D5CDD505-2E9C-101B-9397-08002B2CF9AE}" pid="16" name="_AuthorEmail">
    <vt:lpwstr>laura.gherghe@renault.com</vt:lpwstr>
  </property>
  <property fmtid="{D5CDD505-2E9C-101B-9397-08002B2CF9AE}" pid="17" name="_AuthorEmailDisplayName">
    <vt:lpwstr>Gherghe Laura</vt:lpwstr>
  </property>
  <property fmtid="{D5CDD505-2E9C-101B-9397-08002B2CF9AE}" pid="18" name="_PreviousAdHocReviewCycleID">
    <vt:i4>-1656814934</vt:i4>
  </property>
  <property fmtid="{D5CDD505-2E9C-101B-9397-08002B2CF9AE}" pid="19" name="_dlc_policyId">
    <vt:lpwstr>0x01010066E3D1BD537B466A9FB4715B858074E900899E04623FB743D2ABDA955F9C2B6677|-1952929929</vt:lpwstr>
  </property>
  <property fmtid="{D5CDD505-2E9C-101B-9397-08002B2CF9AE}" pid="20" name="ContentTypeId">
    <vt:lpwstr>0x01010066E3D1BD537B466A9FB4715B858074E900899E04623FB743D2ABDA955F9C2B667700CAD705AC64B2B54E8FBF5B4B3AAC6A60</vt:lpwstr>
  </property>
  <property fmtid="{D5CDD505-2E9C-101B-9397-08002B2CF9AE}" pid="21" name="ItemRetentionFormula">
    <vt:lpwstr>&lt;formula id="Microsoft.Office.RecordsManagement.PolicyFeatures.Expiration.Formula.BuiltIn"&gt;&lt;number&gt;1&lt;/number&gt;&lt;property&gt;ACP_Renault_ExpirationDate&lt;/property&gt;&lt;propertyId&gt;63fe6de3-83a0-4dfd-99d4-8fbae694afa0&lt;/propertyId&gt;&lt;period&gt;days&lt;/period&gt;&lt;/formula&gt;</vt:lpwstr>
  </property>
  <property fmtid="{D5CDD505-2E9C-101B-9397-08002B2CF9AE}" pid="22" name="ACP_Renault_DocumentType">
    <vt:lpwstr/>
  </property>
  <property fmtid="{D5CDD505-2E9C-101B-9397-08002B2CF9AE}" pid="23" name="ACP_Renault_RelevantRegion">
    <vt:lpwstr/>
  </property>
  <property fmtid="{D5CDD505-2E9C-101B-9397-08002B2CF9AE}" pid="24" name="ACP_Renault_SecurityClassification">
    <vt:lpwstr/>
  </property>
  <property fmtid="{D5CDD505-2E9C-101B-9397-08002B2CF9AE}" pid="25" name="ACP_OwnerOrganization">
    <vt:lpwstr/>
  </property>
  <property fmtid="{D5CDD505-2E9C-101B-9397-08002B2CF9AE}" pid="26" name="TaxCatchAll">
    <vt:lpwstr/>
  </property>
</Properties>
</file>